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0" r:id="rId2"/>
    <p:sldId id="287" r:id="rId3"/>
    <p:sldId id="288" r:id="rId4"/>
    <p:sldId id="258" r:id="rId5"/>
    <p:sldId id="257" r:id="rId6"/>
    <p:sldId id="284" r:id="rId7"/>
    <p:sldId id="260" r:id="rId8"/>
    <p:sldId id="289" r:id="rId9"/>
    <p:sldId id="261" r:id="rId10"/>
    <p:sldId id="290" r:id="rId11"/>
    <p:sldId id="291" r:id="rId12"/>
    <p:sldId id="259" r:id="rId13"/>
    <p:sldId id="292" r:id="rId14"/>
    <p:sldId id="286" r:id="rId15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60" autoAdjust="0"/>
    <p:restoredTop sz="94660"/>
  </p:normalViewPr>
  <p:slideViewPr>
    <p:cSldViewPr>
      <p:cViewPr>
        <p:scale>
          <a:sx n="58" d="100"/>
          <a:sy n="58" d="100"/>
        </p:scale>
        <p:origin x="2380" y="1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43E1C-0004-4C30-A28B-FAC88D5AF6D6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F00C7-3F91-4CE0-A2FD-31433CC76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07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F4A6F-B1E0-4221-B00D-A36493747B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05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715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57066" indent="-291179" defTabSz="944715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64717" indent="-232943" defTabSz="944715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30604" indent="-232943" defTabSz="944715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96491" indent="-232943" defTabSz="944715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62377" indent="-232943" defTabSz="9447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028264" indent="-232943" defTabSz="9447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94151" indent="-232943" defTabSz="9447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960038" indent="-232943" defTabSz="9447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541D12CB-17DF-44AA-9234-05AE4F0B0F76}" type="slidenum">
              <a:rPr lang="en-US" altLang="en-US" smtClean="0">
                <a:latin typeface="Arial" pitchFamily="34" charset="0"/>
              </a:rPr>
              <a:pPr/>
              <a:t>2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43011" name="Rectangle 10"/>
          <p:cNvSpPr txBox="1">
            <a:spLocks noGrp="1" noChangeArrowheads="1"/>
          </p:cNvSpPr>
          <p:nvPr/>
        </p:nvSpPr>
        <p:spPr bwMode="auto">
          <a:xfrm>
            <a:off x="3971517" y="8831161"/>
            <a:ext cx="3030450" cy="456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570" tIns="47286" rIns="94570" bIns="47286" anchor="b"/>
          <a:lstStyle>
            <a:lvl1pPr defTabSz="449263">
              <a:tabLst>
                <a:tab pos="0" algn="l"/>
                <a:tab pos="447675" algn="l"/>
                <a:tab pos="900113" algn="l"/>
                <a:tab pos="1349375" algn="l"/>
                <a:tab pos="1801813" algn="l"/>
                <a:tab pos="2251075" algn="l"/>
                <a:tab pos="2703513" algn="l"/>
                <a:tab pos="3152775" algn="l"/>
                <a:tab pos="3602038" algn="l"/>
                <a:tab pos="4054475" algn="l"/>
                <a:tab pos="4503738" algn="l"/>
                <a:tab pos="4956175" algn="l"/>
                <a:tab pos="5405438" algn="l"/>
                <a:tab pos="5857875" algn="l"/>
                <a:tab pos="6307138" algn="l"/>
                <a:tab pos="6756400" algn="l"/>
                <a:tab pos="7208838" algn="l"/>
                <a:tab pos="7658100" algn="l"/>
                <a:tab pos="8110538" algn="l"/>
                <a:tab pos="8559800" algn="l"/>
                <a:tab pos="9010650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defTabSz="449263">
              <a:tabLst>
                <a:tab pos="0" algn="l"/>
                <a:tab pos="447675" algn="l"/>
                <a:tab pos="900113" algn="l"/>
                <a:tab pos="1349375" algn="l"/>
                <a:tab pos="1801813" algn="l"/>
                <a:tab pos="2251075" algn="l"/>
                <a:tab pos="2703513" algn="l"/>
                <a:tab pos="3152775" algn="l"/>
                <a:tab pos="3602038" algn="l"/>
                <a:tab pos="4054475" algn="l"/>
                <a:tab pos="4503738" algn="l"/>
                <a:tab pos="4956175" algn="l"/>
                <a:tab pos="5405438" algn="l"/>
                <a:tab pos="5857875" algn="l"/>
                <a:tab pos="6307138" algn="l"/>
                <a:tab pos="6756400" algn="l"/>
                <a:tab pos="7208838" algn="l"/>
                <a:tab pos="7658100" algn="l"/>
                <a:tab pos="8110538" algn="l"/>
                <a:tab pos="8559800" algn="l"/>
                <a:tab pos="9010650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defTabSz="449263">
              <a:tabLst>
                <a:tab pos="0" algn="l"/>
                <a:tab pos="447675" algn="l"/>
                <a:tab pos="900113" algn="l"/>
                <a:tab pos="1349375" algn="l"/>
                <a:tab pos="1801813" algn="l"/>
                <a:tab pos="2251075" algn="l"/>
                <a:tab pos="2703513" algn="l"/>
                <a:tab pos="3152775" algn="l"/>
                <a:tab pos="3602038" algn="l"/>
                <a:tab pos="4054475" algn="l"/>
                <a:tab pos="4503738" algn="l"/>
                <a:tab pos="4956175" algn="l"/>
                <a:tab pos="5405438" algn="l"/>
                <a:tab pos="5857875" algn="l"/>
                <a:tab pos="6307138" algn="l"/>
                <a:tab pos="6756400" algn="l"/>
                <a:tab pos="7208838" algn="l"/>
                <a:tab pos="7658100" algn="l"/>
                <a:tab pos="8110538" algn="l"/>
                <a:tab pos="8559800" algn="l"/>
                <a:tab pos="9010650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defTabSz="449263">
              <a:tabLst>
                <a:tab pos="0" algn="l"/>
                <a:tab pos="447675" algn="l"/>
                <a:tab pos="900113" algn="l"/>
                <a:tab pos="1349375" algn="l"/>
                <a:tab pos="1801813" algn="l"/>
                <a:tab pos="2251075" algn="l"/>
                <a:tab pos="2703513" algn="l"/>
                <a:tab pos="3152775" algn="l"/>
                <a:tab pos="3602038" algn="l"/>
                <a:tab pos="4054475" algn="l"/>
                <a:tab pos="4503738" algn="l"/>
                <a:tab pos="4956175" algn="l"/>
                <a:tab pos="5405438" algn="l"/>
                <a:tab pos="5857875" algn="l"/>
                <a:tab pos="6307138" algn="l"/>
                <a:tab pos="6756400" algn="l"/>
                <a:tab pos="7208838" algn="l"/>
                <a:tab pos="7658100" algn="l"/>
                <a:tab pos="8110538" algn="l"/>
                <a:tab pos="8559800" algn="l"/>
                <a:tab pos="9010650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defTabSz="449263">
              <a:tabLst>
                <a:tab pos="0" algn="l"/>
                <a:tab pos="447675" algn="l"/>
                <a:tab pos="900113" algn="l"/>
                <a:tab pos="1349375" algn="l"/>
                <a:tab pos="1801813" algn="l"/>
                <a:tab pos="2251075" algn="l"/>
                <a:tab pos="2703513" algn="l"/>
                <a:tab pos="3152775" algn="l"/>
                <a:tab pos="3602038" algn="l"/>
                <a:tab pos="4054475" algn="l"/>
                <a:tab pos="4503738" algn="l"/>
                <a:tab pos="4956175" algn="l"/>
                <a:tab pos="5405438" algn="l"/>
                <a:tab pos="5857875" algn="l"/>
                <a:tab pos="6307138" algn="l"/>
                <a:tab pos="6756400" algn="l"/>
                <a:tab pos="7208838" algn="l"/>
                <a:tab pos="7658100" algn="l"/>
                <a:tab pos="8110538" algn="l"/>
                <a:tab pos="8559800" algn="l"/>
                <a:tab pos="9010650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900113" algn="l"/>
                <a:tab pos="1349375" algn="l"/>
                <a:tab pos="1801813" algn="l"/>
                <a:tab pos="2251075" algn="l"/>
                <a:tab pos="2703513" algn="l"/>
                <a:tab pos="3152775" algn="l"/>
                <a:tab pos="3602038" algn="l"/>
                <a:tab pos="4054475" algn="l"/>
                <a:tab pos="4503738" algn="l"/>
                <a:tab pos="4956175" algn="l"/>
                <a:tab pos="5405438" algn="l"/>
                <a:tab pos="5857875" algn="l"/>
                <a:tab pos="6307138" algn="l"/>
                <a:tab pos="6756400" algn="l"/>
                <a:tab pos="7208838" algn="l"/>
                <a:tab pos="7658100" algn="l"/>
                <a:tab pos="8110538" algn="l"/>
                <a:tab pos="8559800" algn="l"/>
                <a:tab pos="9010650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900113" algn="l"/>
                <a:tab pos="1349375" algn="l"/>
                <a:tab pos="1801813" algn="l"/>
                <a:tab pos="2251075" algn="l"/>
                <a:tab pos="2703513" algn="l"/>
                <a:tab pos="3152775" algn="l"/>
                <a:tab pos="3602038" algn="l"/>
                <a:tab pos="4054475" algn="l"/>
                <a:tab pos="4503738" algn="l"/>
                <a:tab pos="4956175" algn="l"/>
                <a:tab pos="5405438" algn="l"/>
                <a:tab pos="5857875" algn="l"/>
                <a:tab pos="6307138" algn="l"/>
                <a:tab pos="6756400" algn="l"/>
                <a:tab pos="7208838" algn="l"/>
                <a:tab pos="7658100" algn="l"/>
                <a:tab pos="8110538" algn="l"/>
                <a:tab pos="8559800" algn="l"/>
                <a:tab pos="9010650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900113" algn="l"/>
                <a:tab pos="1349375" algn="l"/>
                <a:tab pos="1801813" algn="l"/>
                <a:tab pos="2251075" algn="l"/>
                <a:tab pos="2703513" algn="l"/>
                <a:tab pos="3152775" algn="l"/>
                <a:tab pos="3602038" algn="l"/>
                <a:tab pos="4054475" algn="l"/>
                <a:tab pos="4503738" algn="l"/>
                <a:tab pos="4956175" algn="l"/>
                <a:tab pos="5405438" algn="l"/>
                <a:tab pos="5857875" algn="l"/>
                <a:tab pos="6307138" algn="l"/>
                <a:tab pos="6756400" algn="l"/>
                <a:tab pos="7208838" algn="l"/>
                <a:tab pos="7658100" algn="l"/>
                <a:tab pos="8110538" algn="l"/>
                <a:tab pos="8559800" algn="l"/>
                <a:tab pos="9010650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900113" algn="l"/>
                <a:tab pos="1349375" algn="l"/>
                <a:tab pos="1801813" algn="l"/>
                <a:tab pos="2251075" algn="l"/>
                <a:tab pos="2703513" algn="l"/>
                <a:tab pos="3152775" algn="l"/>
                <a:tab pos="3602038" algn="l"/>
                <a:tab pos="4054475" algn="l"/>
                <a:tab pos="4503738" algn="l"/>
                <a:tab pos="4956175" algn="l"/>
                <a:tab pos="5405438" algn="l"/>
                <a:tab pos="5857875" algn="l"/>
                <a:tab pos="6307138" algn="l"/>
                <a:tab pos="6756400" algn="l"/>
                <a:tab pos="7208838" algn="l"/>
                <a:tab pos="7658100" algn="l"/>
                <a:tab pos="8110538" algn="l"/>
                <a:tab pos="8559800" algn="l"/>
                <a:tab pos="9010650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031CF2B7-3358-4B3E-B152-75F55861A311}" type="slidenum">
              <a:rPr lang="en-US" altLang="en-US"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pPr algn="r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2</a:t>
            </a:fld>
            <a:endParaRPr lang="en-US" altLang="en-US" sz="1200">
              <a:solidFill>
                <a:srgbClr val="000000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012" name="Text Box 2"/>
          <p:cNvSpPr txBox="1">
            <a:spLocks noChangeArrowheads="1"/>
          </p:cNvSpPr>
          <p:nvPr/>
        </p:nvSpPr>
        <p:spPr bwMode="auto">
          <a:xfrm>
            <a:off x="1178442" y="698915"/>
            <a:ext cx="4653517" cy="34861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964" tIns="46483" rIns="92964" bIns="46483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altLang="en-US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013" name="Text Box 3"/>
          <p:cNvSpPr>
            <a:spLocks noGrp="1" noChangeArrowheads="1"/>
          </p:cNvSpPr>
          <p:nvPr>
            <p:ph type="body"/>
          </p:nvPr>
        </p:nvSpPr>
        <p:spPr>
          <a:xfrm>
            <a:off x="701281" y="4416633"/>
            <a:ext cx="5607838" cy="418085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70" tIns="47286" rIns="94570" bIns="47286"/>
          <a:lstStyle/>
          <a:p>
            <a:pPr defTabSz="454564">
              <a:lnSpc>
                <a:spcPct val="110000"/>
              </a:lnSpc>
              <a:spcBef>
                <a:spcPts val="611"/>
              </a:spcBef>
              <a:buClr>
                <a:srgbClr val="6F6C00"/>
              </a:buClr>
              <a:tabLst>
                <a:tab pos="0" algn="l"/>
                <a:tab pos="452946" algn="l"/>
                <a:tab pos="909126" algn="l"/>
                <a:tab pos="1365307" algn="l"/>
                <a:tab pos="1821488" algn="l"/>
                <a:tab pos="2277669" algn="l"/>
                <a:tab pos="2733850" algn="l"/>
                <a:tab pos="3190030" algn="l"/>
                <a:tab pos="3646211" algn="l"/>
                <a:tab pos="4102392" algn="l"/>
                <a:tab pos="4558573" algn="l"/>
                <a:tab pos="5014754" algn="l"/>
                <a:tab pos="5470935" algn="l"/>
                <a:tab pos="5927115" algn="l"/>
                <a:tab pos="6383296" algn="l"/>
                <a:tab pos="6837860" algn="l"/>
                <a:tab pos="7294041" algn="l"/>
                <a:tab pos="7750222" algn="l"/>
                <a:tab pos="8206402" algn="l"/>
                <a:tab pos="8662583" algn="l"/>
                <a:tab pos="9118764" algn="l"/>
              </a:tabLst>
            </a:pPr>
            <a:r>
              <a:rPr lang="es-ES_tradnl" altLang="en-US" smtClean="0">
                <a:solidFill>
                  <a:srgbClr val="006600"/>
                </a:solidFill>
                <a:latin typeface="Gill Sans MT" pitchFamily="34" charset="0"/>
                <a:ea typeface="Arial Unicode MS" pitchFamily="34" charset="-128"/>
                <a:cs typeface="Arial Unicode MS" pitchFamily="34" charset="-128"/>
              </a:rPr>
              <a:t>Disponibles estrategias y herramientas costo-efectivas </a:t>
            </a:r>
          </a:p>
          <a:p>
            <a:pPr defTabSz="454564">
              <a:lnSpc>
                <a:spcPct val="110000"/>
              </a:lnSpc>
              <a:spcBef>
                <a:spcPts val="611"/>
              </a:spcBef>
              <a:buClr>
                <a:srgbClr val="6F6C00"/>
              </a:buClr>
              <a:tabLst>
                <a:tab pos="0" algn="l"/>
                <a:tab pos="452946" algn="l"/>
                <a:tab pos="909126" algn="l"/>
                <a:tab pos="1365307" algn="l"/>
                <a:tab pos="1821488" algn="l"/>
                <a:tab pos="2277669" algn="l"/>
                <a:tab pos="2733850" algn="l"/>
                <a:tab pos="3190030" algn="l"/>
                <a:tab pos="3646211" algn="l"/>
                <a:tab pos="4102392" algn="l"/>
                <a:tab pos="4558573" algn="l"/>
                <a:tab pos="5014754" algn="l"/>
                <a:tab pos="5470935" algn="l"/>
                <a:tab pos="5927115" algn="l"/>
                <a:tab pos="6383296" algn="l"/>
                <a:tab pos="6837860" algn="l"/>
                <a:tab pos="7294041" algn="l"/>
                <a:tab pos="7750222" algn="l"/>
                <a:tab pos="8206402" algn="l"/>
                <a:tab pos="8662583" algn="l"/>
                <a:tab pos="9118764" algn="l"/>
              </a:tabLst>
            </a:pPr>
            <a:r>
              <a:rPr lang="es-ES_tradnl" altLang="en-US" smtClean="0">
                <a:solidFill>
                  <a:srgbClr val="006600"/>
                </a:solidFill>
                <a:latin typeface="Gill Sans MT" pitchFamily="34" charset="0"/>
                <a:ea typeface="Arial Unicode MS" pitchFamily="34" charset="-128"/>
                <a:cs typeface="Arial Unicode MS" pitchFamily="34" charset="-128"/>
              </a:rPr>
              <a:t>Evidencia de factibilidad de logro de meta en otros países o en áreas de LAC</a:t>
            </a:r>
          </a:p>
          <a:p>
            <a:pPr defTabSz="454564">
              <a:lnSpc>
                <a:spcPct val="110000"/>
              </a:lnSpc>
              <a:spcBef>
                <a:spcPts val="611"/>
              </a:spcBef>
              <a:buClr>
                <a:srgbClr val="6F6C00"/>
              </a:buClr>
              <a:tabLst>
                <a:tab pos="0" algn="l"/>
                <a:tab pos="452946" algn="l"/>
                <a:tab pos="909126" algn="l"/>
                <a:tab pos="1365307" algn="l"/>
                <a:tab pos="1821488" algn="l"/>
                <a:tab pos="2277669" algn="l"/>
                <a:tab pos="2733850" algn="l"/>
                <a:tab pos="3190030" algn="l"/>
                <a:tab pos="3646211" algn="l"/>
                <a:tab pos="4102392" algn="l"/>
                <a:tab pos="4558573" algn="l"/>
                <a:tab pos="5014754" algn="l"/>
                <a:tab pos="5470935" algn="l"/>
                <a:tab pos="5927115" algn="l"/>
                <a:tab pos="6383296" algn="l"/>
                <a:tab pos="6837860" algn="l"/>
                <a:tab pos="7294041" algn="l"/>
                <a:tab pos="7750222" algn="l"/>
                <a:tab pos="8206402" algn="l"/>
                <a:tab pos="8662583" algn="l"/>
                <a:tab pos="9118764" algn="l"/>
              </a:tabLst>
            </a:pPr>
            <a:r>
              <a:rPr lang="es-ES_tradnl" altLang="en-US" smtClean="0">
                <a:solidFill>
                  <a:srgbClr val="006600"/>
                </a:solidFill>
                <a:latin typeface="Gill Sans MT" pitchFamily="34" charset="0"/>
                <a:ea typeface="Arial Unicode MS" pitchFamily="34" charset="-128"/>
                <a:cs typeface="Arial Unicode MS" pitchFamily="34" charset="-128"/>
              </a:rPr>
              <a:t>Mandatos globales o regionales para alcanzar la eliminación</a:t>
            </a:r>
            <a:r>
              <a:rPr lang="es-ES_tradnl" altLang="en-US" smtClean="0">
                <a:solidFill>
                  <a:srgbClr val="006600"/>
                </a:solidFill>
                <a:latin typeface="Arial" pitchFamily="34" charset="0"/>
              </a:rPr>
              <a:t> </a:t>
            </a:r>
          </a:p>
          <a:p>
            <a:pPr defTabSz="454564">
              <a:lnSpc>
                <a:spcPct val="110000"/>
              </a:lnSpc>
              <a:spcBef>
                <a:spcPts val="611"/>
              </a:spcBef>
              <a:buClr>
                <a:srgbClr val="6F6C00"/>
              </a:buClr>
              <a:tabLst>
                <a:tab pos="0" algn="l"/>
                <a:tab pos="452946" algn="l"/>
                <a:tab pos="909126" algn="l"/>
                <a:tab pos="1365307" algn="l"/>
                <a:tab pos="1821488" algn="l"/>
                <a:tab pos="2277669" algn="l"/>
                <a:tab pos="2733850" algn="l"/>
                <a:tab pos="3190030" algn="l"/>
                <a:tab pos="3646211" algn="l"/>
                <a:tab pos="4102392" algn="l"/>
                <a:tab pos="4558573" algn="l"/>
                <a:tab pos="5014754" algn="l"/>
                <a:tab pos="5470935" algn="l"/>
                <a:tab pos="5927115" algn="l"/>
                <a:tab pos="6383296" algn="l"/>
                <a:tab pos="6837860" algn="l"/>
                <a:tab pos="7294041" algn="l"/>
                <a:tab pos="7750222" algn="l"/>
                <a:tab pos="8206402" algn="l"/>
                <a:tab pos="8662583" algn="l"/>
                <a:tab pos="9118764" algn="l"/>
              </a:tabLst>
            </a:pPr>
            <a:endParaRPr lang="es-ES_tradnl" altLang="en-US" smtClean="0">
              <a:solidFill>
                <a:srgbClr val="006600"/>
              </a:solidFill>
              <a:latin typeface="Arial" pitchFamily="34" charset="0"/>
            </a:endParaRPr>
          </a:p>
          <a:p>
            <a:pPr defTabSz="454564">
              <a:spcBef>
                <a:spcPts val="459"/>
              </a:spcBef>
              <a:tabLst>
                <a:tab pos="0" algn="l"/>
                <a:tab pos="452946" algn="l"/>
                <a:tab pos="909126" algn="l"/>
                <a:tab pos="1365307" algn="l"/>
                <a:tab pos="1821488" algn="l"/>
                <a:tab pos="2277669" algn="l"/>
                <a:tab pos="2733850" algn="l"/>
                <a:tab pos="3190030" algn="l"/>
                <a:tab pos="3646211" algn="l"/>
                <a:tab pos="4102392" algn="l"/>
                <a:tab pos="4558573" algn="l"/>
                <a:tab pos="5014754" algn="l"/>
                <a:tab pos="5470935" algn="l"/>
                <a:tab pos="5927115" algn="l"/>
                <a:tab pos="6383296" algn="l"/>
                <a:tab pos="6837860" algn="l"/>
                <a:tab pos="7294041" algn="l"/>
                <a:tab pos="7750222" algn="l"/>
                <a:tab pos="8206402" algn="l"/>
                <a:tab pos="8662583" algn="l"/>
                <a:tab pos="9118764" algn="l"/>
              </a:tabLst>
            </a:pPr>
            <a:r>
              <a:rPr lang="en-US" altLang="en-US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Chagas: </a:t>
            </a:r>
            <a:r>
              <a:rPr lang="en-US" altLang="en-US" b="1" smtClean="0">
                <a:latin typeface="Arial" pitchFamily="34" charset="0"/>
              </a:rPr>
              <a:t>Eliminar la transmisión por vectores domésticos y transfusión sanguínea (tamizaje en bancos de sangre)</a:t>
            </a:r>
          </a:p>
          <a:p>
            <a:pPr defTabSz="454564">
              <a:spcBef>
                <a:spcPts val="459"/>
              </a:spcBef>
              <a:tabLst>
                <a:tab pos="0" algn="l"/>
                <a:tab pos="452946" algn="l"/>
                <a:tab pos="909126" algn="l"/>
                <a:tab pos="1365307" algn="l"/>
                <a:tab pos="1821488" algn="l"/>
                <a:tab pos="2277669" algn="l"/>
                <a:tab pos="2733850" algn="l"/>
                <a:tab pos="3190030" algn="l"/>
                <a:tab pos="3646211" algn="l"/>
                <a:tab pos="4102392" algn="l"/>
                <a:tab pos="4558573" algn="l"/>
                <a:tab pos="5014754" algn="l"/>
                <a:tab pos="5470935" algn="l"/>
                <a:tab pos="5927115" algn="l"/>
                <a:tab pos="6383296" algn="l"/>
                <a:tab pos="6837860" algn="l"/>
                <a:tab pos="7294041" algn="l"/>
                <a:tab pos="7750222" algn="l"/>
                <a:tab pos="8206402" algn="l"/>
                <a:tab pos="8662583" algn="l"/>
                <a:tab pos="9118764" algn="l"/>
              </a:tabLst>
            </a:pPr>
            <a:endParaRPr lang="en-US" altLang="en-US" smtClean="0"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  <a:p>
            <a:pPr defTabSz="454564">
              <a:spcBef>
                <a:spcPts val="459"/>
              </a:spcBef>
              <a:tabLst>
                <a:tab pos="0" algn="l"/>
                <a:tab pos="452946" algn="l"/>
                <a:tab pos="909126" algn="l"/>
                <a:tab pos="1365307" algn="l"/>
                <a:tab pos="1821488" algn="l"/>
                <a:tab pos="2277669" algn="l"/>
                <a:tab pos="2733850" algn="l"/>
                <a:tab pos="3190030" algn="l"/>
                <a:tab pos="3646211" algn="l"/>
                <a:tab pos="4102392" algn="l"/>
                <a:tab pos="4558573" algn="l"/>
                <a:tab pos="5014754" algn="l"/>
                <a:tab pos="5470935" algn="l"/>
                <a:tab pos="5927115" algn="l"/>
                <a:tab pos="6383296" algn="l"/>
                <a:tab pos="6837860" algn="l"/>
                <a:tab pos="7294041" algn="l"/>
                <a:tab pos="7750222" algn="l"/>
                <a:tab pos="8206402" algn="l"/>
                <a:tab pos="8662583" algn="l"/>
                <a:tab pos="9118764" algn="l"/>
              </a:tabLst>
            </a:pPr>
            <a:r>
              <a:rPr lang="en-US" altLang="en-US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Taken from the draft report for the 144</a:t>
            </a:r>
            <a:r>
              <a:rPr lang="en-US" altLang="en-US" baseline="30000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th</a:t>
            </a:r>
            <a:r>
              <a:rPr lang="en-US" altLang="en-US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 Executive Committee, 2009 on Elimination of Neglected Diseases and other Infections related to Poverty.</a:t>
            </a:r>
          </a:p>
          <a:p>
            <a:pPr defTabSz="454564">
              <a:spcBef>
                <a:spcPts val="459"/>
              </a:spcBef>
              <a:buFontTx/>
              <a:buChar char="•"/>
              <a:tabLst>
                <a:tab pos="0" algn="l"/>
                <a:tab pos="452946" algn="l"/>
                <a:tab pos="909126" algn="l"/>
                <a:tab pos="1365307" algn="l"/>
                <a:tab pos="1821488" algn="l"/>
                <a:tab pos="2277669" algn="l"/>
                <a:tab pos="2733850" algn="l"/>
                <a:tab pos="3190030" algn="l"/>
                <a:tab pos="3646211" algn="l"/>
                <a:tab pos="4102392" algn="l"/>
                <a:tab pos="4558573" algn="l"/>
                <a:tab pos="5014754" algn="l"/>
                <a:tab pos="5470935" algn="l"/>
                <a:tab pos="5927115" algn="l"/>
                <a:tab pos="6383296" algn="l"/>
                <a:tab pos="6837860" algn="l"/>
                <a:tab pos="7294041" algn="l"/>
                <a:tab pos="7750222" algn="l"/>
                <a:tab pos="8206402" algn="l"/>
                <a:tab pos="8662583" algn="l"/>
                <a:tab pos="9118764" algn="l"/>
              </a:tabLst>
            </a:pPr>
            <a:r>
              <a:rPr lang="en-US" altLang="en-US" sz="140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*Eliminate transmission by domestic vectors and blood transfusion (blood bank screening)</a:t>
            </a:r>
          </a:p>
          <a:p>
            <a:pPr defTabSz="454564">
              <a:spcBef>
                <a:spcPts val="459"/>
              </a:spcBef>
              <a:buFontTx/>
              <a:buChar char="•"/>
              <a:tabLst>
                <a:tab pos="0" algn="l"/>
                <a:tab pos="452946" algn="l"/>
                <a:tab pos="909126" algn="l"/>
                <a:tab pos="1365307" algn="l"/>
                <a:tab pos="1821488" algn="l"/>
                <a:tab pos="2277669" algn="l"/>
                <a:tab pos="2733850" algn="l"/>
                <a:tab pos="3190030" algn="l"/>
                <a:tab pos="3646211" algn="l"/>
                <a:tab pos="4102392" algn="l"/>
                <a:tab pos="4558573" algn="l"/>
                <a:tab pos="5014754" algn="l"/>
                <a:tab pos="5470935" algn="l"/>
                <a:tab pos="5927115" algn="l"/>
                <a:tab pos="6383296" algn="l"/>
                <a:tab pos="6837860" algn="l"/>
                <a:tab pos="7294041" algn="l"/>
                <a:tab pos="7750222" algn="l"/>
                <a:tab pos="8206402" algn="l"/>
                <a:tab pos="8662583" algn="l"/>
                <a:tab pos="9118764" algn="l"/>
              </a:tabLst>
            </a:pPr>
            <a:r>
              <a:rPr lang="en-US" altLang="en-US" sz="140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Malaria: ** Eliminate in Hispaniola and Central America</a:t>
            </a:r>
          </a:p>
        </p:txBody>
      </p:sp>
    </p:spTree>
    <p:extLst>
      <p:ext uri="{BB962C8B-B14F-4D97-AF65-F5344CB8AC3E}">
        <p14:creationId xmlns:p14="http://schemas.microsoft.com/office/powerpoint/2010/main" val="1807494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715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57066" indent="-291179" defTabSz="944715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64717" indent="-232943" defTabSz="944715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30604" indent="-232943" defTabSz="944715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96491" indent="-232943" defTabSz="944715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62377" indent="-232943" defTabSz="9447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3028264" indent="-232943" defTabSz="9447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94151" indent="-232943" defTabSz="9447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960038" indent="-232943" defTabSz="9447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541D12CB-17DF-44AA-9234-05AE4F0B0F76}" type="slidenum">
              <a:rPr lang="en-US" altLang="en-US" smtClean="0">
                <a:latin typeface="Arial" pitchFamily="34" charset="0"/>
              </a:rPr>
              <a:pPr/>
              <a:t>3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43011" name="Rectangle 10"/>
          <p:cNvSpPr txBox="1">
            <a:spLocks noGrp="1" noChangeArrowheads="1"/>
          </p:cNvSpPr>
          <p:nvPr/>
        </p:nvSpPr>
        <p:spPr bwMode="auto">
          <a:xfrm>
            <a:off x="3971517" y="8831161"/>
            <a:ext cx="3030450" cy="456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570" tIns="47286" rIns="94570" bIns="47286" anchor="b"/>
          <a:lstStyle>
            <a:lvl1pPr defTabSz="449263">
              <a:tabLst>
                <a:tab pos="0" algn="l"/>
                <a:tab pos="447675" algn="l"/>
                <a:tab pos="900113" algn="l"/>
                <a:tab pos="1349375" algn="l"/>
                <a:tab pos="1801813" algn="l"/>
                <a:tab pos="2251075" algn="l"/>
                <a:tab pos="2703513" algn="l"/>
                <a:tab pos="3152775" algn="l"/>
                <a:tab pos="3602038" algn="l"/>
                <a:tab pos="4054475" algn="l"/>
                <a:tab pos="4503738" algn="l"/>
                <a:tab pos="4956175" algn="l"/>
                <a:tab pos="5405438" algn="l"/>
                <a:tab pos="5857875" algn="l"/>
                <a:tab pos="6307138" algn="l"/>
                <a:tab pos="6756400" algn="l"/>
                <a:tab pos="7208838" algn="l"/>
                <a:tab pos="7658100" algn="l"/>
                <a:tab pos="8110538" algn="l"/>
                <a:tab pos="8559800" algn="l"/>
                <a:tab pos="9010650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defTabSz="449263">
              <a:tabLst>
                <a:tab pos="0" algn="l"/>
                <a:tab pos="447675" algn="l"/>
                <a:tab pos="900113" algn="l"/>
                <a:tab pos="1349375" algn="l"/>
                <a:tab pos="1801813" algn="l"/>
                <a:tab pos="2251075" algn="l"/>
                <a:tab pos="2703513" algn="l"/>
                <a:tab pos="3152775" algn="l"/>
                <a:tab pos="3602038" algn="l"/>
                <a:tab pos="4054475" algn="l"/>
                <a:tab pos="4503738" algn="l"/>
                <a:tab pos="4956175" algn="l"/>
                <a:tab pos="5405438" algn="l"/>
                <a:tab pos="5857875" algn="l"/>
                <a:tab pos="6307138" algn="l"/>
                <a:tab pos="6756400" algn="l"/>
                <a:tab pos="7208838" algn="l"/>
                <a:tab pos="7658100" algn="l"/>
                <a:tab pos="8110538" algn="l"/>
                <a:tab pos="8559800" algn="l"/>
                <a:tab pos="9010650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defTabSz="449263">
              <a:tabLst>
                <a:tab pos="0" algn="l"/>
                <a:tab pos="447675" algn="l"/>
                <a:tab pos="900113" algn="l"/>
                <a:tab pos="1349375" algn="l"/>
                <a:tab pos="1801813" algn="l"/>
                <a:tab pos="2251075" algn="l"/>
                <a:tab pos="2703513" algn="l"/>
                <a:tab pos="3152775" algn="l"/>
                <a:tab pos="3602038" algn="l"/>
                <a:tab pos="4054475" algn="l"/>
                <a:tab pos="4503738" algn="l"/>
                <a:tab pos="4956175" algn="l"/>
                <a:tab pos="5405438" algn="l"/>
                <a:tab pos="5857875" algn="l"/>
                <a:tab pos="6307138" algn="l"/>
                <a:tab pos="6756400" algn="l"/>
                <a:tab pos="7208838" algn="l"/>
                <a:tab pos="7658100" algn="l"/>
                <a:tab pos="8110538" algn="l"/>
                <a:tab pos="8559800" algn="l"/>
                <a:tab pos="9010650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defTabSz="449263">
              <a:tabLst>
                <a:tab pos="0" algn="l"/>
                <a:tab pos="447675" algn="l"/>
                <a:tab pos="900113" algn="l"/>
                <a:tab pos="1349375" algn="l"/>
                <a:tab pos="1801813" algn="l"/>
                <a:tab pos="2251075" algn="l"/>
                <a:tab pos="2703513" algn="l"/>
                <a:tab pos="3152775" algn="l"/>
                <a:tab pos="3602038" algn="l"/>
                <a:tab pos="4054475" algn="l"/>
                <a:tab pos="4503738" algn="l"/>
                <a:tab pos="4956175" algn="l"/>
                <a:tab pos="5405438" algn="l"/>
                <a:tab pos="5857875" algn="l"/>
                <a:tab pos="6307138" algn="l"/>
                <a:tab pos="6756400" algn="l"/>
                <a:tab pos="7208838" algn="l"/>
                <a:tab pos="7658100" algn="l"/>
                <a:tab pos="8110538" algn="l"/>
                <a:tab pos="8559800" algn="l"/>
                <a:tab pos="9010650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defTabSz="449263">
              <a:tabLst>
                <a:tab pos="0" algn="l"/>
                <a:tab pos="447675" algn="l"/>
                <a:tab pos="900113" algn="l"/>
                <a:tab pos="1349375" algn="l"/>
                <a:tab pos="1801813" algn="l"/>
                <a:tab pos="2251075" algn="l"/>
                <a:tab pos="2703513" algn="l"/>
                <a:tab pos="3152775" algn="l"/>
                <a:tab pos="3602038" algn="l"/>
                <a:tab pos="4054475" algn="l"/>
                <a:tab pos="4503738" algn="l"/>
                <a:tab pos="4956175" algn="l"/>
                <a:tab pos="5405438" algn="l"/>
                <a:tab pos="5857875" algn="l"/>
                <a:tab pos="6307138" algn="l"/>
                <a:tab pos="6756400" algn="l"/>
                <a:tab pos="7208838" algn="l"/>
                <a:tab pos="7658100" algn="l"/>
                <a:tab pos="8110538" algn="l"/>
                <a:tab pos="8559800" algn="l"/>
                <a:tab pos="9010650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900113" algn="l"/>
                <a:tab pos="1349375" algn="l"/>
                <a:tab pos="1801813" algn="l"/>
                <a:tab pos="2251075" algn="l"/>
                <a:tab pos="2703513" algn="l"/>
                <a:tab pos="3152775" algn="l"/>
                <a:tab pos="3602038" algn="l"/>
                <a:tab pos="4054475" algn="l"/>
                <a:tab pos="4503738" algn="l"/>
                <a:tab pos="4956175" algn="l"/>
                <a:tab pos="5405438" algn="l"/>
                <a:tab pos="5857875" algn="l"/>
                <a:tab pos="6307138" algn="l"/>
                <a:tab pos="6756400" algn="l"/>
                <a:tab pos="7208838" algn="l"/>
                <a:tab pos="7658100" algn="l"/>
                <a:tab pos="8110538" algn="l"/>
                <a:tab pos="8559800" algn="l"/>
                <a:tab pos="9010650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900113" algn="l"/>
                <a:tab pos="1349375" algn="l"/>
                <a:tab pos="1801813" algn="l"/>
                <a:tab pos="2251075" algn="l"/>
                <a:tab pos="2703513" algn="l"/>
                <a:tab pos="3152775" algn="l"/>
                <a:tab pos="3602038" algn="l"/>
                <a:tab pos="4054475" algn="l"/>
                <a:tab pos="4503738" algn="l"/>
                <a:tab pos="4956175" algn="l"/>
                <a:tab pos="5405438" algn="l"/>
                <a:tab pos="5857875" algn="l"/>
                <a:tab pos="6307138" algn="l"/>
                <a:tab pos="6756400" algn="l"/>
                <a:tab pos="7208838" algn="l"/>
                <a:tab pos="7658100" algn="l"/>
                <a:tab pos="8110538" algn="l"/>
                <a:tab pos="8559800" algn="l"/>
                <a:tab pos="9010650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900113" algn="l"/>
                <a:tab pos="1349375" algn="l"/>
                <a:tab pos="1801813" algn="l"/>
                <a:tab pos="2251075" algn="l"/>
                <a:tab pos="2703513" algn="l"/>
                <a:tab pos="3152775" algn="l"/>
                <a:tab pos="3602038" algn="l"/>
                <a:tab pos="4054475" algn="l"/>
                <a:tab pos="4503738" algn="l"/>
                <a:tab pos="4956175" algn="l"/>
                <a:tab pos="5405438" algn="l"/>
                <a:tab pos="5857875" algn="l"/>
                <a:tab pos="6307138" algn="l"/>
                <a:tab pos="6756400" algn="l"/>
                <a:tab pos="7208838" algn="l"/>
                <a:tab pos="7658100" algn="l"/>
                <a:tab pos="8110538" algn="l"/>
                <a:tab pos="8559800" algn="l"/>
                <a:tab pos="9010650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900113" algn="l"/>
                <a:tab pos="1349375" algn="l"/>
                <a:tab pos="1801813" algn="l"/>
                <a:tab pos="2251075" algn="l"/>
                <a:tab pos="2703513" algn="l"/>
                <a:tab pos="3152775" algn="l"/>
                <a:tab pos="3602038" algn="l"/>
                <a:tab pos="4054475" algn="l"/>
                <a:tab pos="4503738" algn="l"/>
                <a:tab pos="4956175" algn="l"/>
                <a:tab pos="5405438" algn="l"/>
                <a:tab pos="5857875" algn="l"/>
                <a:tab pos="6307138" algn="l"/>
                <a:tab pos="6756400" algn="l"/>
                <a:tab pos="7208838" algn="l"/>
                <a:tab pos="7658100" algn="l"/>
                <a:tab pos="8110538" algn="l"/>
                <a:tab pos="8559800" algn="l"/>
                <a:tab pos="9010650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031CF2B7-3358-4B3E-B152-75F55861A311}" type="slidenum">
              <a:rPr lang="en-US" altLang="en-US" sz="12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pPr algn="r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3</a:t>
            </a:fld>
            <a:endParaRPr lang="en-US" altLang="en-US" sz="1200">
              <a:solidFill>
                <a:srgbClr val="000000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012" name="Text Box 2"/>
          <p:cNvSpPr txBox="1">
            <a:spLocks noChangeArrowheads="1"/>
          </p:cNvSpPr>
          <p:nvPr/>
        </p:nvSpPr>
        <p:spPr bwMode="auto">
          <a:xfrm>
            <a:off x="1178442" y="698915"/>
            <a:ext cx="4653517" cy="34861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964" tIns="46483" rIns="92964" bIns="46483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 altLang="en-US">
              <a:solidFill>
                <a:schemeClr val="bg1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3013" name="Text Box 3"/>
          <p:cNvSpPr>
            <a:spLocks noGrp="1" noChangeArrowheads="1"/>
          </p:cNvSpPr>
          <p:nvPr>
            <p:ph type="body"/>
          </p:nvPr>
        </p:nvSpPr>
        <p:spPr>
          <a:xfrm>
            <a:off x="701281" y="4416633"/>
            <a:ext cx="5607838" cy="418085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570" tIns="47286" rIns="94570" bIns="47286"/>
          <a:lstStyle/>
          <a:p>
            <a:pPr defTabSz="454564">
              <a:lnSpc>
                <a:spcPct val="110000"/>
              </a:lnSpc>
              <a:spcBef>
                <a:spcPts val="611"/>
              </a:spcBef>
              <a:buClr>
                <a:srgbClr val="6F6C00"/>
              </a:buClr>
              <a:tabLst>
                <a:tab pos="0" algn="l"/>
                <a:tab pos="452946" algn="l"/>
                <a:tab pos="909126" algn="l"/>
                <a:tab pos="1365307" algn="l"/>
                <a:tab pos="1821488" algn="l"/>
                <a:tab pos="2277669" algn="l"/>
                <a:tab pos="2733850" algn="l"/>
                <a:tab pos="3190030" algn="l"/>
                <a:tab pos="3646211" algn="l"/>
                <a:tab pos="4102392" algn="l"/>
                <a:tab pos="4558573" algn="l"/>
                <a:tab pos="5014754" algn="l"/>
                <a:tab pos="5470935" algn="l"/>
                <a:tab pos="5927115" algn="l"/>
                <a:tab pos="6383296" algn="l"/>
                <a:tab pos="6837860" algn="l"/>
                <a:tab pos="7294041" algn="l"/>
                <a:tab pos="7750222" algn="l"/>
                <a:tab pos="8206402" algn="l"/>
                <a:tab pos="8662583" algn="l"/>
                <a:tab pos="9118764" algn="l"/>
              </a:tabLst>
            </a:pPr>
            <a:r>
              <a:rPr lang="es-ES_tradnl" altLang="en-US" smtClean="0">
                <a:solidFill>
                  <a:srgbClr val="006600"/>
                </a:solidFill>
                <a:latin typeface="Gill Sans MT" pitchFamily="34" charset="0"/>
                <a:ea typeface="Arial Unicode MS" pitchFamily="34" charset="-128"/>
                <a:cs typeface="Arial Unicode MS" pitchFamily="34" charset="-128"/>
              </a:rPr>
              <a:t>Disponibles estrategias y herramientas costo-efectivas </a:t>
            </a:r>
          </a:p>
          <a:p>
            <a:pPr defTabSz="454564">
              <a:lnSpc>
                <a:spcPct val="110000"/>
              </a:lnSpc>
              <a:spcBef>
                <a:spcPts val="611"/>
              </a:spcBef>
              <a:buClr>
                <a:srgbClr val="6F6C00"/>
              </a:buClr>
              <a:tabLst>
                <a:tab pos="0" algn="l"/>
                <a:tab pos="452946" algn="l"/>
                <a:tab pos="909126" algn="l"/>
                <a:tab pos="1365307" algn="l"/>
                <a:tab pos="1821488" algn="l"/>
                <a:tab pos="2277669" algn="l"/>
                <a:tab pos="2733850" algn="l"/>
                <a:tab pos="3190030" algn="l"/>
                <a:tab pos="3646211" algn="l"/>
                <a:tab pos="4102392" algn="l"/>
                <a:tab pos="4558573" algn="l"/>
                <a:tab pos="5014754" algn="l"/>
                <a:tab pos="5470935" algn="l"/>
                <a:tab pos="5927115" algn="l"/>
                <a:tab pos="6383296" algn="l"/>
                <a:tab pos="6837860" algn="l"/>
                <a:tab pos="7294041" algn="l"/>
                <a:tab pos="7750222" algn="l"/>
                <a:tab pos="8206402" algn="l"/>
                <a:tab pos="8662583" algn="l"/>
                <a:tab pos="9118764" algn="l"/>
              </a:tabLst>
            </a:pPr>
            <a:r>
              <a:rPr lang="es-ES_tradnl" altLang="en-US" smtClean="0">
                <a:solidFill>
                  <a:srgbClr val="006600"/>
                </a:solidFill>
                <a:latin typeface="Gill Sans MT" pitchFamily="34" charset="0"/>
                <a:ea typeface="Arial Unicode MS" pitchFamily="34" charset="-128"/>
                <a:cs typeface="Arial Unicode MS" pitchFamily="34" charset="-128"/>
              </a:rPr>
              <a:t>Evidencia de factibilidad de logro de meta en otros países o en áreas de LAC</a:t>
            </a:r>
          </a:p>
          <a:p>
            <a:pPr defTabSz="454564">
              <a:lnSpc>
                <a:spcPct val="110000"/>
              </a:lnSpc>
              <a:spcBef>
                <a:spcPts val="611"/>
              </a:spcBef>
              <a:buClr>
                <a:srgbClr val="6F6C00"/>
              </a:buClr>
              <a:tabLst>
                <a:tab pos="0" algn="l"/>
                <a:tab pos="452946" algn="l"/>
                <a:tab pos="909126" algn="l"/>
                <a:tab pos="1365307" algn="l"/>
                <a:tab pos="1821488" algn="l"/>
                <a:tab pos="2277669" algn="l"/>
                <a:tab pos="2733850" algn="l"/>
                <a:tab pos="3190030" algn="l"/>
                <a:tab pos="3646211" algn="l"/>
                <a:tab pos="4102392" algn="l"/>
                <a:tab pos="4558573" algn="l"/>
                <a:tab pos="5014754" algn="l"/>
                <a:tab pos="5470935" algn="l"/>
                <a:tab pos="5927115" algn="l"/>
                <a:tab pos="6383296" algn="l"/>
                <a:tab pos="6837860" algn="l"/>
                <a:tab pos="7294041" algn="l"/>
                <a:tab pos="7750222" algn="l"/>
                <a:tab pos="8206402" algn="l"/>
                <a:tab pos="8662583" algn="l"/>
                <a:tab pos="9118764" algn="l"/>
              </a:tabLst>
            </a:pPr>
            <a:r>
              <a:rPr lang="es-ES_tradnl" altLang="en-US" smtClean="0">
                <a:solidFill>
                  <a:srgbClr val="006600"/>
                </a:solidFill>
                <a:latin typeface="Gill Sans MT" pitchFamily="34" charset="0"/>
                <a:ea typeface="Arial Unicode MS" pitchFamily="34" charset="-128"/>
                <a:cs typeface="Arial Unicode MS" pitchFamily="34" charset="-128"/>
              </a:rPr>
              <a:t>Mandatos globales o regionales para alcanzar la eliminación</a:t>
            </a:r>
            <a:r>
              <a:rPr lang="es-ES_tradnl" altLang="en-US" smtClean="0">
                <a:solidFill>
                  <a:srgbClr val="006600"/>
                </a:solidFill>
                <a:latin typeface="Arial" pitchFamily="34" charset="0"/>
              </a:rPr>
              <a:t> </a:t>
            </a:r>
          </a:p>
          <a:p>
            <a:pPr defTabSz="454564">
              <a:lnSpc>
                <a:spcPct val="110000"/>
              </a:lnSpc>
              <a:spcBef>
                <a:spcPts val="611"/>
              </a:spcBef>
              <a:buClr>
                <a:srgbClr val="6F6C00"/>
              </a:buClr>
              <a:tabLst>
                <a:tab pos="0" algn="l"/>
                <a:tab pos="452946" algn="l"/>
                <a:tab pos="909126" algn="l"/>
                <a:tab pos="1365307" algn="l"/>
                <a:tab pos="1821488" algn="l"/>
                <a:tab pos="2277669" algn="l"/>
                <a:tab pos="2733850" algn="l"/>
                <a:tab pos="3190030" algn="l"/>
                <a:tab pos="3646211" algn="l"/>
                <a:tab pos="4102392" algn="l"/>
                <a:tab pos="4558573" algn="l"/>
                <a:tab pos="5014754" algn="l"/>
                <a:tab pos="5470935" algn="l"/>
                <a:tab pos="5927115" algn="l"/>
                <a:tab pos="6383296" algn="l"/>
                <a:tab pos="6837860" algn="l"/>
                <a:tab pos="7294041" algn="l"/>
                <a:tab pos="7750222" algn="l"/>
                <a:tab pos="8206402" algn="l"/>
                <a:tab pos="8662583" algn="l"/>
                <a:tab pos="9118764" algn="l"/>
              </a:tabLst>
            </a:pPr>
            <a:endParaRPr lang="es-ES_tradnl" altLang="en-US" smtClean="0">
              <a:solidFill>
                <a:srgbClr val="006600"/>
              </a:solidFill>
              <a:latin typeface="Arial" pitchFamily="34" charset="0"/>
            </a:endParaRPr>
          </a:p>
          <a:p>
            <a:pPr defTabSz="454564">
              <a:spcBef>
                <a:spcPts val="459"/>
              </a:spcBef>
              <a:tabLst>
                <a:tab pos="0" algn="l"/>
                <a:tab pos="452946" algn="l"/>
                <a:tab pos="909126" algn="l"/>
                <a:tab pos="1365307" algn="l"/>
                <a:tab pos="1821488" algn="l"/>
                <a:tab pos="2277669" algn="l"/>
                <a:tab pos="2733850" algn="l"/>
                <a:tab pos="3190030" algn="l"/>
                <a:tab pos="3646211" algn="l"/>
                <a:tab pos="4102392" algn="l"/>
                <a:tab pos="4558573" algn="l"/>
                <a:tab pos="5014754" algn="l"/>
                <a:tab pos="5470935" algn="l"/>
                <a:tab pos="5927115" algn="l"/>
                <a:tab pos="6383296" algn="l"/>
                <a:tab pos="6837860" algn="l"/>
                <a:tab pos="7294041" algn="l"/>
                <a:tab pos="7750222" algn="l"/>
                <a:tab pos="8206402" algn="l"/>
                <a:tab pos="8662583" algn="l"/>
                <a:tab pos="9118764" algn="l"/>
              </a:tabLst>
            </a:pPr>
            <a:r>
              <a:rPr lang="en-US" altLang="en-US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Chagas: </a:t>
            </a:r>
            <a:r>
              <a:rPr lang="en-US" altLang="en-US" b="1" smtClean="0">
                <a:latin typeface="Arial" pitchFamily="34" charset="0"/>
              </a:rPr>
              <a:t>Eliminar la transmisión por vectores domésticos y transfusión sanguínea (tamizaje en bancos de sangre)</a:t>
            </a:r>
          </a:p>
          <a:p>
            <a:pPr defTabSz="454564">
              <a:spcBef>
                <a:spcPts val="459"/>
              </a:spcBef>
              <a:tabLst>
                <a:tab pos="0" algn="l"/>
                <a:tab pos="452946" algn="l"/>
                <a:tab pos="909126" algn="l"/>
                <a:tab pos="1365307" algn="l"/>
                <a:tab pos="1821488" algn="l"/>
                <a:tab pos="2277669" algn="l"/>
                <a:tab pos="2733850" algn="l"/>
                <a:tab pos="3190030" algn="l"/>
                <a:tab pos="3646211" algn="l"/>
                <a:tab pos="4102392" algn="l"/>
                <a:tab pos="4558573" algn="l"/>
                <a:tab pos="5014754" algn="l"/>
                <a:tab pos="5470935" algn="l"/>
                <a:tab pos="5927115" algn="l"/>
                <a:tab pos="6383296" algn="l"/>
                <a:tab pos="6837860" algn="l"/>
                <a:tab pos="7294041" algn="l"/>
                <a:tab pos="7750222" algn="l"/>
                <a:tab pos="8206402" algn="l"/>
                <a:tab pos="8662583" algn="l"/>
                <a:tab pos="9118764" algn="l"/>
              </a:tabLst>
            </a:pPr>
            <a:endParaRPr lang="en-US" altLang="en-US" smtClean="0"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  <a:p>
            <a:pPr defTabSz="454564">
              <a:spcBef>
                <a:spcPts val="459"/>
              </a:spcBef>
              <a:tabLst>
                <a:tab pos="0" algn="l"/>
                <a:tab pos="452946" algn="l"/>
                <a:tab pos="909126" algn="l"/>
                <a:tab pos="1365307" algn="l"/>
                <a:tab pos="1821488" algn="l"/>
                <a:tab pos="2277669" algn="l"/>
                <a:tab pos="2733850" algn="l"/>
                <a:tab pos="3190030" algn="l"/>
                <a:tab pos="3646211" algn="l"/>
                <a:tab pos="4102392" algn="l"/>
                <a:tab pos="4558573" algn="l"/>
                <a:tab pos="5014754" algn="l"/>
                <a:tab pos="5470935" algn="l"/>
                <a:tab pos="5927115" algn="l"/>
                <a:tab pos="6383296" algn="l"/>
                <a:tab pos="6837860" algn="l"/>
                <a:tab pos="7294041" algn="l"/>
                <a:tab pos="7750222" algn="l"/>
                <a:tab pos="8206402" algn="l"/>
                <a:tab pos="8662583" algn="l"/>
                <a:tab pos="9118764" algn="l"/>
              </a:tabLst>
            </a:pPr>
            <a:r>
              <a:rPr lang="en-US" altLang="en-US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Taken from the draft report for the 144</a:t>
            </a:r>
            <a:r>
              <a:rPr lang="en-US" altLang="en-US" baseline="30000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th</a:t>
            </a:r>
            <a:r>
              <a:rPr lang="en-US" altLang="en-US" smtClean="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 Executive Committee, 2009 on Elimination of Neglected Diseases and other Infections related to Poverty.</a:t>
            </a:r>
          </a:p>
          <a:p>
            <a:pPr defTabSz="454564">
              <a:spcBef>
                <a:spcPts val="459"/>
              </a:spcBef>
              <a:buFontTx/>
              <a:buChar char="•"/>
              <a:tabLst>
                <a:tab pos="0" algn="l"/>
                <a:tab pos="452946" algn="l"/>
                <a:tab pos="909126" algn="l"/>
                <a:tab pos="1365307" algn="l"/>
                <a:tab pos="1821488" algn="l"/>
                <a:tab pos="2277669" algn="l"/>
                <a:tab pos="2733850" algn="l"/>
                <a:tab pos="3190030" algn="l"/>
                <a:tab pos="3646211" algn="l"/>
                <a:tab pos="4102392" algn="l"/>
                <a:tab pos="4558573" algn="l"/>
                <a:tab pos="5014754" algn="l"/>
                <a:tab pos="5470935" algn="l"/>
                <a:tab pos="5927115" algn="l"/>
                <a:tab pos="6383296" algn="l"/>
                <a:tab pos="6837860" algn="l"/>
                <a:tab pos="7294041" algn="l"/>
                <a:tab pos="7750222" algn="l"/>
                <a:tab pos="8206402" algn="l"/>
                <a:tab pos="8662583" algn="l"/>
                <a:tab pos="9118764" algn="l"/>
              </a:tabLst>
            </a:pPr>
            <a:r>
              <a:rPr lang="en-US" altLang="en-US" sz="140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*Eliminate transmission by domestic vectors and blood transfusion (blood bank screening)</a:t>
            </a:r>
          </a:p>
          <a:p>
            <a:pPr defTabSz="454564">
              <a:spcBef>
                <a:spcPts val="459"/>
              </a:spcBef>
              <a:buFontTx/>
              <a:buChar char="•"/>
              <a:tabLst>
                <a:tab pos="0" algn="l"/>
                <a:tab pos="452946" algn="l"/>
                <a:tab pos="909126" algn="l"/>
                <a:tab pos="1365307" algn="l"/>
                <a:tab pos="1821488" algn="l"/>
                <a:tab pos="2277669" algn="l"/>
                <a:tab pos="2733850" algn="l"/>
                <a:tab pos="3190030" algn="l"/>
                <a:tab pos="3646211" algn="l"/>
                <a:tab pos="4102392" algn="l"/>
                <a:tab pos="4558573" algn="l"/>
                <a:tab pos="5014754" algn="l"/>
                <a:tab pos="5470935" algn="l"/>
                <a:tab pos="5927115" algn="l"/>
                <a:tab pos="6383296" algn="l"/>
                <a:tab pos="6837860" algn="l"/>
                <a:tab pos="7294041" algn="l"/>
                <a:tab pos="7750222" algn="l"/>
                <a:tab pos="8206402" algn="l"/>
                <a:tab pos="8662583" algn="l"/>
                <a:tab pos="9118764" algn="l"/>
              </a:tabLst>
            </a:pPr>
            <a:r>
              <a:rPr lang="en-US" altLang="en-US" sz="1400"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Malaria: ** Eliminate in Hispaniola and Central America</a:t>
            </a:r>
          </a:p>
        </p:txBody>
      </p:sp>
    </p:spTree>
    <p:extLst>
      <p:ext uri="{BB962C8B-B14F-4D97-AF65-F5344CB8AC3E}">
        <p14:creationId xmlns:p14="http://schemas.microsoft.com/office/powerpoint/2010/main" val="59964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0FF4-6F74-4B64-827D-D82E607517E9}" type="datetimeFigureOut">
              <a:rPr lang="es-UY" smtClean="0"/>
              <a:t>31/10/2017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61A4-BDE1-42A5-A275-2BA472AFABF2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87408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0FF4-6F74-4B64-827D-D82E607517E9}" type="datetimeFigureOut">
              <a:rPr lang="es-UY" smtClean="0"/>
              <a:t>31/10/2017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61A4-BDE1-42A5-A275-2BA472AFABF2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508391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0FF4-6F74-4B64-827D-D82E607517E9}" type="datetimeFigureOut">
              <a:rPr lang="es-UY" smtClean="0"/>
              <a:t>31/10/2017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61A4-BDE1-42A5-A275-2BA472AFABF2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489718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0FF4-6F74-4B64-827D-D82E607517E9}" type="datetimeFigureOut">
              <a:rPr lang="es-UY" smtClean="0"/>
              <a:t>31/10/2017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61A4-BDE1-42A5-A275-2BA472AFABF2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547464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0FF4-6F74-4B64-827D-D82E607517E9}" type="datetimeFigureOut">
              <a:rPr lang="es-UY" smtClean="0"/>
              <a:t>31/10/2017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61A4-BDE1-42A5-A275-2BA472AFABF2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883344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0FF4-6F74-4B64-827D-D82E607517E9}" type="datetimeFigureOut">
              <a:rPr lang="es-UY" smtClean="0"/>
              <a:t>31/10/2017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61A4-BDE1-42A5-A275-2BA472AFABF2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056124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0FF4-6F74-4B64-827D-D82E607517E9}" type="datetimeFigureOut">
              <a:rPr lang="es-UY" smtClean="0"/>
              <a:t>31/10/2017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61A4-BDE1-42A5-A275-2BA472AFABF2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615264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0FF4-6F74-4B64-827D-D82E607517E9}" type="datetimeFigureOut">
              <a:rPr lang="es-UY" smtClean="0"/>
              <a:t>31/10/2017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61A4-BDE1-42A5-A275-2BA472AFABF2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224219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0FF4-6F74-4B64-827D-D82E607517E9}" type="datetimeFigureOut">
              <a:rPr lang="es-UY" smtClean="0"/>
              <a:t>31/10/2017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61A4-BDE1-42A5-A275-2BA472AFABF2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8599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0FF4-6F74-4B64-827D-D82E607517E9}" type="datetimeFigureOut">
              <a:rPr lang="es-UY" smtClean="0"/>
              <a:t>31/10/2017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61A4-BDE1-42A5-A275-2BA472AFABF2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98877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0FF4-6F74-4B64-827D-D82E607517E9}" type="datetimeFigureOut">
              <a:rPr lang="es-UY" smtClean="0"/>
              <a:t>31/10/2017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61A4-BDE1-42A5-A275-2BA472AFABF2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739441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A0FF4-6F74-4B64-827D-D82E607517E9}" type="datetimeFigureOut">
              <a:rPr lang="es-UY" smtClean="0"/>
              <a:t>31/10/2017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961A4-BDE1-42A5-A275-2BA472AFABF2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26572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452759" y="2819400"/>
            <a:ext cx="8397289" cy="95410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sz="2800" b="1" i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 de </a:t>
            </a:r>
            <a:r>
              <a:rPr lang="en-US" sz="2800" b="1" i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Accion</a:t>
            </a:r>
            <a:r>
              <a:rPr lang="en-US" sz="2800" b="1" i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para el </a:t>
            </a:r>
            <a:r>
              <a:rPr lang="en-US" sz="2800" b="1" i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Fortalecimiento</a:t>
            </a:r>
            <a:r>
              <a:rPr lang="en-US" sz="2800" b="1" i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las </a:t>
            </a:r>
            <a:r>
              <a:rPr lang="en-US" sz="2800" b="1" i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Estadisticas</a:t>
            </a:r>
            <a:r>
              <a:rPr lang="en-US" sz="2800" b="1" i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b="1" i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Vitales</a:t>
            </a:r>
            <a:r>
              <a:rPr lang="en-US" sz="2800" b="1" i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2017-2022</a:t>
            </a:r>
            <a:endParaRPr lang="en-US" sz="2800" b="1" i="0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2759" y="5498068"/>
            <a:ext cx="83972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0070C0"/>
                </a:solidFill>
              </a:rPr>
              <a:t>Bogota, Colombia – 1 de </a:t>
            </a:r>
            <a:r>
              <a:rPr lang="en-US" dirty="0" err="1" smtClean="0">
                <a:solidFill>
                  <a:srgbClr val="0070C0"/>
                </a:solidFill>
              </a:rPr>
              <a:t>noviembre</a:t>
            </a:r>
            <a:r>
              <a:rPr lang="en-US" dirty="0" smtClean="0">
                <a:solidFill>
                  <a:srgbClr val="0070C0"/>
                </a:solidFill>
              </a:rPr>
              <a:t> del 2017</a:t>
            </a:r>
            <a:endParaRPr lang="en-US" altLang="en-US" dirty="0">
              <a:solidFill>
                <a:srgbClr val="0070C0"/>
              </a:solidFill>
            </a:endParaRPr>
          </a:p>
        </p:txBody>
      </p:sp>
      <p:pic>
        <p:nvPicPr>
          <p:cNvPr id="4098" name="Picture 2" descr="C:\Users\bezerrha\Desktop\C40tlHOWAAAMO4_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901" y="1371600"/>
            <a:ext cx="3392899" cy="1077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191000" y="4191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dirty="0">
                <a:solidFill>
                  <a:srgbClr val="0070C0"/>
                </a:solidFill>
              </a:rPr>
              <a:t>Patricia L. </a:t>
            </a:r>
            <a:r>
              <a:rPr lang="en-US" altLang="en-US" dirty="0" smtClean="0">
                <a:solidFill>
                  <a:srgbClr val="0070C0"/>
                </a:solidFill>
              </a:rPr>
              <a:t>Ruiz, </a:t>
            </a:r>
            <a:r>
              <a:rPr lang="en-US" altLang="en-US" dirty="0" err="1" smtClean="0">
                <a:solidFill>
                  <a:srgbClr val="0070C0"/>
                </a:solidFill>
              </a:rPr>
              <a:t>Asesora</a:t>
            </a:r>
            <a:r>
              <a:rPr lang="en-US" altLang="en-US" dirty="0">
                <a:solidFill>
                  <a:srgbClr val="0070C0"/>
                </a:solidFill>
              </a:rPr>
              <a:t>, </a:t>
            </a:r>
            <a:r>
              <a:rPr lang="en-US" altLang="en-US" dirty="0" smtClean="0">
                <a:solidFill>
                  <a:srgbClr val="0070C0"/>
                </a:solidFill>
              </a:rPr>
              <a:t>                              </a:t>
            </a:r>
            <a:r>
              <a:rPr lang="en-US" altLang="en-US" dirty="0" err="1" smtClean="0">
                <a:solidFill>
                  <a:srgbClr val="0070C0"/>
                </a:solidFill>
              </a:rPr>
              <a:t>Informacion</a:t>
            </a:r>
            <a:r>
              <a:rPr lang="en-US" altLang="en-US" dirty="0" smtClean="0">
                <a:solidFill>
                  <a:srgbClr val="0070C0"/>
                </a:solidFill>
              </a:rPr>
              <a:t> </a:t>
            </a:r>
            <a:r>
              <a:rPr lang="en-US" altLang="en-US" dirty="0">
                <a:solidFill>
                  <a:srgbClr val="0070C0"/>
                </a:solidFill>
              </a:rPr>
              <a:t>y </a:t>
            </a:r>
            <a:r>
              <a:rPr lang="en-US" altLang="en-US" dirty="0" err="1">
                <a:solidFill>
                  <a:srgbClr val="0070C0"/>
                </a:solidFill>
              </a:rPr>
              <a:t>Analisis</a:t>
            </a:r>
            <a:r>
              <a:rPr lang="en-US" altLang="en-US" dirty="0">
                <a:solidFill>
                  <a:srgbClr val="0070C0"/>
                </a:solidFill>
              </a:rPr>
              <a:t> de </a:t>
            </a:r>
            <a:r>
              <a:rPr lang="en-US" altLang="en-US" dirty="0" err="1">
                <a:solidFill>
                  <a:srgbClr val="0070C0"/>
                </a:solidFill>
              </a:rPr>
              <a:t>Salud</a:t>
            </a:r>
            <a:r>
              <a:rPr lang="en-US" altLang="en-US" dirty="0">
                <a:solidFill>
                  <a:srgbClr val="0070C0"/>
                </a:solidFill>
              </a:rPr>
              <a:t>, CHA/HA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0679" y="457200"/>
            <a:ext cx="8621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dirty="0" smtClean="0">
                <a:solidFill>
                  <a:srgbClr val="0070C0"/>
                </a:solidFill>
              </a:rPr>
              <a:t>Taller </a:t>
            </a:r>
            <a:r>
              <a:rPr lang="en-US" altLang="en-US" dirty="0" err="1" smtClean="0">
                <a:solidFill>
                  <a:srgbClr val="0070C0"/>
                </a:solidFill>
              </a:rPr>
              <a:t>sobre</a:t>
            </a:r>
            <a:r>
              <a:rPr lang="en-US" altLang="en-US" dirty="0" smtClean="0">
                <a:solidFill>
                  <a:srgbClr val="0070C0"/>
                </a:solidFill>
              </a:rPr>
              <a:t> la </a:t>
            </a:r>
            <a:r>
              <a:rPr lang="en-US" altLang="en-US" dirty="0" err="1" smtClean="0">
                <a:solidFill>
                  <a:srgbClr val="0070C0"/>
                </a:solidFill>
              </a:rPr>
              <a:t>operacion</a:t>
            </a:r>
            <a:r>
              <a:rPr lang="en-US" altLang="en-US" dirty="0" smtClean="0">
                <a:solidFill>
                  <a:srgbClr val="0070C0"/>
                </a:solidFill>
              </a:rPr>
              <a:t> de </a:t>
            </a:r>
            <a:r>
              <a:rPr lang="en-US" altLang="en-US" dirty="0" err="1" smtClean="0">
                <a:solidFill>
                  <a:srgbClr val="0070C0"/>
                </a:solidFill>
              </a:rPr>
              <a:t>los</a:t>
            </a:r>
            <a:r>
              <a:rPr lang="en-US" altLang="en-US" dirty="0" smtClean="0">
                <a:solidFill>
                  <a:srgbClr val="0070C0"/>
                </a:solidFill>
              </a:rPr>
              <a:t> </a:t>
            </a:r>
            <a:r>
              <a:rPr lang="en-US" altLang="en-US" dirty="0" err="1" smtClean="0">
                <a:solidFill>
                  <a:srgbClr val="0070C0"/>
                </a:solidFill>
              </a:rPr>
              <a:t>Sistemas</a:t>
            </a:r>
            <a:r>
              <a:rPr lang="en-US" altLang="en-US" dirty="0" smtClean="0">
                <a:solidFill>
                  <a:srgbClr val="0070C0"/>
                </a:solidFill>
              </a:rPr>
              <a:t> de </a:t>
            </a:r>
            <a:r>
              <a:rPr lang="en-US" altLang="en-US" dirty="0" err="1" smtClean="0">
                <a:solidFill>
                  <a:srgbClr val="0070C0"/>
                </a:solidFill>
              </a:rPr>
              <a:t>Registro</a:t>
            </a:r>
            <a:r>
              <a:rPr lang="en-US" altLang="en-US" dirty="0" smtClean="0">
                <a:solidFill>
                  <a:srgbClr val="0070C0"/>
                </a:solidFill>
              </a:rPr>
              <a:t> Civil, </a:t>
            </a:r>
            <a:r>
              <a:rPr lang="en-US" altLang="en-US" dirty="0" err="1" smtClean="0">
                <a:solidFill>
                  <a:srgbClr val="0070C0"/>
                </a:solidFill>
              </a:rPr>
              <a:t>Estadisticas</a:t>
            </a:r>
            <a:r>
              <a:rPr lang="en-US" altLang="en-US" dirty="0" smtClean="0">
                <a:solidFill>
                  <a:srgbClr val="0070C0"/>
                </a:solidFill>
              </a:rPr>
              <a:t> </a:t>
            </a:r>
            <a:r>
              <a:rPr lang="en-US" altLang="en-US" dirty="0" err="1" smtClean="0">
                <a:solidFill>
                  <a:srgbClr val="0070C0"/>
                </a:solidFill>
              </a:rPr>
              <a:t>Vitales</a:t>
            </a:r>
            <a:r>
              <a:rPr lang="en-US" altLang="en-US" dirty="0" smtClean="0">
                <a:solidFill>
                  <a:srgbClr val="0070C0"/>
                </a:solidFill>
              </a:rPr>
              <a:t> y </a:t>
            </a:r>
            <a:r>
              <a:rPr lang="en-US" altLang="en-US" dirty="0" err="1" smtClean="0">
                <a:solidFill>
                  <a:srgbClr val="0070C0"/>
                </a:solidFill>
              </a:rPr>
              <a:t>gestion</a:t>
            </a:r>
            <a:r>
              <a:rPr lang="en-US" altLang="en-US" dirty="0" smtClean="0">
                <a:solidFill>
                  <a:srgbClr val="0070C0"/>
                </a:solidFill>
              </a:rPr>
              <a:t> de la </a:t>
            </a:r>
            <a:r>
              <a:rPr lang="en-US" altLang="en-US" dirty="0" err="1" smtClean="0">
                <a:solidFill>
                  <a:srgbClr val="0070C0"/>
                </a:solidFill>
              </a:rPr>
              <a:t>identidad</a:t>
            </a:r>
            <a:r>
              <a:rPr lang="en-US" altLang="en-US" dirty="0" smtClean="0">
                <a:solidFill>
                  <a:srgbClr val="0070C0"/>
                </a:solidFill>
              </a:rPr>
              <a:t> para </a:t>
            </a:r>
            <a:r>
              <a:rPr lang="en-US" altLang="en-US" dirty="0" err="1" smtClean="0">
                <a:solidFill>
                  <a:srgbClr val="0070C0"/>
                </a:solidFill>
              </a:rPr>
              <a:t>paises</a:t>
            </a:r>
            <a:r>
              <a:rPr lang="en-US" altLang="en-US" dirty="0" smtClean="0">
                <a:solidFill>
                  <a:srgbClr val="0070C0"/>
                </a:solidFill>
              </a:rPr>
              <a:t> de </a:t>
            </a:r>
            <a:r>
              <a:rPr lang="en-US" altLang="en-US" dirty="0" err="1" smtClean="0">
                <a:solidFill>
                  <a:srgbClr val="0070C0"/>
                </a:solidFill>
              </a:rPr>
              <a:t>Sudamerica</a:t>
            </a:r>
            <a:r>
              <a:rPr lang="en-US" altLang="en-US" dirty="0" smtClean="0">
                <a:solidFill>
                  <a:srgbClr val="0070C0"/>
                </a:solidFill>
              </a:rPr>
              <a:t> – </a:t>
            </a:r>
            <a:r>
              <a:rPr lang="en-US" altLang="en-US" dirty="0" err="1" smtClean="0">
                <a:solidFill>
                  <a:srgbClr val="0070C0"/>
                </a:solidFill>
              </a:rPr>
              <a:t>Divison</a:t>
            </a:r>
            <a:r>
              <a:rPr lang="en-US" altLang="en-US" dirty="0" smtClean="0">
                <a:solidFill>
                  <a:srgbClr val="0070C0"/>
                </a:solidFill>
              </a:rPr>
              <a:t> de </a:t>
            </a:r>
            <a:r>
              <a:rPr lang="en-US" altLang="en-US" dirty="0" err="1" smtClean="0">
                <a:solidFill>
                  <a:srgbClr val="0070C0"/>
                </a:solidFill>
              </a:rPr>
              <a:t>Estadisticas</a:t>
            </a:r>
            <a:r>
              <a:rPr lang="en-US" altLang="en-US" dirty="0" smtClean="0">
                <a:solidFill>
                  <a:srgbClr val="0070C0"/>
                </a:solidFill>
              </a:rPr>
              <a:t> de las </a:t>
            </a:r>
            <a:r>
              <a:rPr lang="en-US" altLang="en-US" dirty="0" err="1" smtClean="0">
                <a:solidFill>
                  <a:srgbClr val="0070C0"/>
                </a:solidFill>
              </a:rPr>
              <a:t>Naciones</a:t>
            </a:r>
            <a:r>
              <a:rPr lang="en-US" altLang="en-US" dirty="0" smtClean="0">
                <a:solidFill>
                  <a:srgbClr val="0070C0"/>
                </a:solidFill>
              </a:rPr>
              <a:t> </a:t>
            </a:r>
            <a:r>
              <a:rPr lang="en-US" altLang="en-US" dirty="0" err="1" smtClean="0">
                <a:solidFill>
                  <a:srgbClr val="0070C0"/>
                </a:solidFill>
              </a:rPr>
              <a:t>Unidas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259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28084" y="11723"/>
            <a:ext cx="9164997" cy="696707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23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199" y="76200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Ficha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tecnica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indicadores</a:t>
            </a:r>
            <a:r>
              <a:rPr lang="en-US" sz="2800" b="1" dirty="0" smtClean="0"/>
              <a:t> del </a:t>
            </a:r>
            <a:r>
              <a:rPr lang="en-US" sz="2800" b="1" dirty="0" err="1" smtClean="0"/>
              <a:t>nuevo</a:t>
            </a:r>
            <a:r>
              <a:rPr lang="en-US" sz="2800" b="1" dirty="0" smtClean="0"/>
              <a:t> PEV</a:t>
            </a:r>
            <a:endParaRPr lang="es-UY" sz="28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268482"/>
            <a:ext cx="12192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-10499" y="6781800"/>
            <a:ext cx="9164997" cy="134732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85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2941" y="932839"/>
            <a:ext cx="5982946" cy="460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993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28084" y="11723"/>
            <a:ext cx="9164997" cy="696707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23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199" y="76200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Ficha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tecnica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indicadores</a:t>
            </a:r>
            <a:r>
              <a:rPr lang="en-US" sz="2800" b="1" dirty="0" smtClean="0"/>
              <a:t> del </a:t>
            </a:r>
            <a:r>
              <a:rPr lang="en-US" sz="2800" b="1" dirty="0" err="1" smtClean="0"/>
              <a:t>nuevo</a:t>
            </a:r>
            <a:r>
              <a:rPr lang="en-US" sz="2800" b="1" dirty="0" smtClean="0"/>
              <a:t> PEV</a:t>
            </a:r>
            <a:endParaRPr lang="es-UY" sz="28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268482"/>
            <a:ext cx="12192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-10499" y="6781800"/>
            <a:ext cx="9164997" cy="134732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85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144" y="827429"/>
            <a:ext cx="5982946" cy="5612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513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-32720" y="18354"/>
            <a:ext cx="9164997" cy="884323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23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093677"/>
          </a:xfrm>
          <a:ln w="28575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2000" dirty="0" err="1" smtClean="0"/>
              <a:t>Falta</a:t>
            </a:r>
            <a:r>
              <a:rPr lang="en-US" sz="2000" dirty="0" smtClean="0"/>
              <a:t> de </a:t>
            </a:r>
            <a:r>
              <a:rPr lang="en-US" sz="2000" dirty="0" err="1" smtClean="0"/>
              <a:t>mecanismos</a:t>
            </a:r>
            <a:r>
              <a:rPr lang="en-US" sz="2000" dirty="0" smtClean="0"/>
              <a:t> de </a:t>
            </a:r>
            <a:r>
              <a:rPr lang="en-US" sz="2000" dirty="0" err="1" smtClean="0"/>
              <a:t>coordinacion</a:t>
            </a:r>
            <a:r>
              <a:rPr lang="en-US" sz="2000" dirty="0" smtClean="0"/>
              <a:t> y </a:t>
            </a:r>
            <a:r>
              <a:rPr lang="en-US" sz="2000" dirty="0" err="1" smtClean="0"/>
              <a:t>marcos</a:t>
            </a:r>
            <a:r>
              <a:rPr lang="en-US" sz="2000" dirty="0" smtClean="0"/>
              <a:t> </a:t>
            </a:r>
            <a:r>
              <a:rPr lang="en-US" sz="2000" dirty="0" err="1" smtClean="0"/>
              <a:t>legales</a:t>
            </a:r>
            <a:r>
              <a:rPr lang="en-US" sz="2000" dirty="0" smtClean="0"/>
              <a:t> </a:t>
            </a:r>
            <a:r>
              <a:rPr lang="en-US" sz="2000" dirty="0" err="1" smtClean="0"/>
              <a:t>regulatorios</a:t>
            </a:r>
            <a:r>
              <a:rPr lang="en-US" sz="2000" dirty="0" smtClean="0"/>
              <a:t>, </a:t>
            </a:r>
            <a:r>
              <a:rPr lang="en-US" sz="2000" dirty="0" err="1" smtClean="0"/>
              <a:t>incluidos</a:t>
            </a:r>
            <a:r>
              <a:rPr lang="en-US" sz="2000" dirty="0" smtClean="0"/>
              <a:t> </a:t>
            </a:r>
            <a:r>
              <a:rPr lang="en-US" sz="2000" dirty="0" err="1" smtClean="0"/>
              <a:t>los</a:t>
            </a:r>
            <a:r>
              <a:rPr lang="en-US" sz="2000" dirty="0" smtClean="0"/>
              <a:t> del </a:t>
            </a:r>
            <a:r>
              <a:rPr lang="en-US" sz="2000" dirty="0" err="1" smtClean="0"/>
              <a:t>Numero</a:t>
            </a:r>
            <a:r>
              <a:rPr lang="en-US" sz="2000" dirty="0" smtClean="0"/>
              <a:t> de </a:t>
            </a:r>
            <a:r>
              <a:rPr lang="en-US" sz="2000" dirty="0" err="1" smtClean="0"/>
              <a:t>Identificacion</a:t>
            </a:r>
            <a:r>
              <a:rPr lang="en-US" sz="2000" dirty="0" smtClean="0"/>
              <a:t> Personal (NIP)</a:t>
            </a:r>
          </a:p>
          <a:p>
            <a:r>
              <a:rPr lang="en-US" sz="2000" dirty="0" err="1" smtClean="0"/>
              <a:t>Cobertura</a:t>
            </a:r>
            <a:r>
              <a:rPr lang="en-US" sz="2000" dirty="0" smtClean="0"/>
              <a:t> y </a:t>
            </a:r>
            <a:r>
              <a:rPr lang="en-US" sz="2000" dirty="0" err="1" smtClean="0"/>
              <a:t>calidad</a:t>
            </a:r>
            <a:r>
              <a:rPr lang="en-US" sz="2000" dirty="0" smtClean="0"/>
              <a:t> </a:t>
            </a:r>
            <a:r>
              <a:rPr lang="en-US" sz="2000" dirty="0" err="1" smtClean="0"/>
              <a:t>bajas</a:t>
            </a:r>
            <a:r>
              <a:rPr lang="en-US" sz="2000" dirty="0" smtClean="0"/>
              <a:t> de </a:t>
            </a:r>
            <a:r>
              <a:rPr lang="en-US" sz="2000" dirty="0" err="1" smtClean="0"/>
              <a:t>los</a:t>
            </a:r>
            <a:r>
              <a:rPr lang="en-US" sz="2000" dirty="0" smtClean="0"/>
              <a:t> </a:t>
            </a:r>
            <a:r>
              <a:rPr lang="en-US" sz="2000" dirty="0" err="1" smtClean="0"/>
              <a:t>registros</a:t>
            </a:r>
            <a:r>
              <a:rPr lang="en-US" sz="2000" dirty="0" smtClean="0"/>
              <a:t> de </a:t>
            </a:r>
            <a:r>
              <a:rPr lang="en-US" sz="2000" dirty="0" err="1" smtClean="0"/>
              <a:t>nacimientos</a:t>
            </a:r>
            <a:r>
              <a:rPr lang="en-US" sz="2000" dirty="0" smtClean="0"/>
              <a:t> y </a:t>
            </a:r>
            <a:r>
              <a:rPr lang="en-US" sz="2000" dirty="0" err="1" smtClean="0"/>
              <a:t>defunciones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Insuficientes</a:t>
            </a:r>
            <a:r>
              <a:rPr lang="en-US" sz="2000" dirty="0" smtClean="0"/>
              <a:t> </a:t>
            </a:r>
            <a:r>
              <a:rPr lang="en-US" sz="2000" dirty="0" err="1" smtClean="0"/>
              <a:t>politicas</a:t>
            </a:r>
            <a:r>
              <a:rPr lang="en-US" sz="2000" dirty="0" smtClean="0"/>
              <a:t> y </a:t>
            </a:r>
            <a:r>
              <a:rPr lang="en-US" sz="2000" dirty="0" err="1" smtClean="0"/>
              <a:t>estrategias</a:t>
            </a:r>
            <a:r>
              <a:rPr lang="en-US" sz="2000" dirty="0" smtClean="0"/>
              <a:t> de </a:t>
            </a:r>
            <a:r>
              <a:rPr lang="en-US" sz="2000" dirty="0" err="1" smtClean="0"/>
              <a:t>gobernanza</a:t>
            </a:r>
            <a:r>
              <a:rPr lang="en-US" sz="2000" dirty="0" smtClean="0"/>
              <a:t> y </a:t>
            </a:r>
            <a:r>
              <a:rPr lang="en-US" sz="2000" dirty="0" err="1" smtClean="0"/>
              <a:t>gestion</a:t>
            </a:r>
            <a:r>
              <a:rPr lang="en-US" sz="2000" dirty="0" smtClean="0"/>
              <a:t> de </a:t>
            </a:r>
            <a:r>
              <a:rPr lang="en-US" sz="2000" dirty="0" err="1" smtClean="0"/>
              <a:t>datos</a:t>
            </a:r>
            <a:r>
              <a:rPr lang="en-US" sz="2000" dirty="0" smtClean="0"/>
              <a:t> para </a:t>
            </a:r>
            <a:r>
              <a:rPr lang="en-US" sz="2000" dirty="0" err="1" smtClean="0"/>
              <a:t>mejorar</a:t>
            </a:r>
            <a:r>
              <a:rPr lang="en-US" sz="2000" dirty="0" smtClean="0"/>
              <a:t> </a:t>
            </a:r>
            <a:r>
              <a:rPr lang="en-US" sz="2000" dirty="0" err="1" smtClean="0"/>
              <a:t>los</a:t>
            </a:r>
            <a:r>
              <a:rPr lang="en-US" sz="2000" dirty="0" smtClean="0"/>
              <a:t> </a:t>
            </a:r>
            <a:r>
              <a:rPr lang="en-US" sz="2000" dirty="0" err="1" smtClean="0"/>
              <a:t>procesos</a:t>
            </a:r>
            <a:r>
              <a:rPr lang="en-US" sz="2000" dirty="0" smtClean="0"/>
              <a:t> de </a:t>
            </a:r>
            <a:r>
              <a:rPr lang="en-US" sz="2000" dirty="0" err="1" smtClean="0"/>
              <a:t>recoleccion</a:t>
            </a:r>
            <a:r>
              <a:rPr lang="en-US" sz="2000" dirty="0" smtClean="0"/>
              <a:t> de </a:t>
            </a:r>
            <a:r>
              <a:rPr lang="en-US" sz="2000" dirty="0" err="1" smtClean="0"/>
              <a:t>datos</a:t>
            </a:r>
            <a:r>
              <a:rPr lang="en-US" sz="2000" dirty="0" smtClean="0"/>
              <a:t> y </a:t>
            </a:r>
            <a:r>
              <a:rPr lang="en-US" sz="2000" dirty="0" err="1" smtClean="0"/>
              <a:t>gestion</a:t>
            </a:r>
            <a:r>
              <a:rPr lang="en-US" sz="2000" dirty="0" smtClean="0"/>
              <a:t> de la </a:t>
            </a:r>
            <a:r>
              <a:rPr lang="en-US" sz="2000" dirty="0" err="1" smtClean="0"/>
              <a:t>informacion</a:t>
            </a:r>
            <a:endParaRPr lang="en-US" sz="2000" dirty="0" smtClean="0"/>
          </a:p>
          <a:p>
            <a:r>
              <a:rPr lang="en-US" sz="2000" dirty="0" err="1" smtClean="0"/>
              <a:t>Concientizar</a:t>
            </a:r>
            <a:r>
              <a:rPr lang="en-US" sz="2000" dirty="0" smtClean="0"/>
              <a:t> a la </a:t>
            </a:r>
            <a:r>
              <a:rPr lang="en-US" sz="2000" dirty="0" err="1" smtClean="0"/>
              <a:t>poblacion</a:t>
            </a:r>
            <a:r>
              <a:rPr lang="en-US" sz="2000" dirty="0" smtClean="0"/>
              <a:t> </a:t>
            </a:r>
            <a:r>
              <a:rPr lang="en-US" sz="2000" dirty="0" err="1" smtClean="0"/>
              <a:t>sobre</a:t>
            </a:r>
            <a:r>
              <a:rPr lang="en-US" sz="2000" dirty="0" smtClean="0"/>
              <a:t> la </a:t>
            </a:r>
            <a:r>
              <a:rPr lang="en-US" sz="2000" dirty="0" err="1" smtClean="0"/>
              <a:t>importancia</a:t>
            </a:r>
            <a:r>
              <a:rPr lang="en-US" sz="2000" dirty="0" smtClean="0"/>
              <a:t> del </a:t>
            </a:r>
            <a:r>
              <a:rPr lang="en-US" sz="2000" dirty="0" err="1" smtClean="0"/>
              <a:t>registro</a:t>
            </a:r>
            <a:r>
              <a:rPr lang="en-US" sz="2000" dirty="0" smtClean="0"/>
              <a:t> de N y D</a:t>
            </a:r>
          </a:p>
          <a:p>
            <a:r>
              <a:rPr lang="en-US" sz="2000" dirty="0" err="1" smtClean="0"/>
              <a:t>Codificacion</a:t>
            </a:r>
            <a:r>
              <a:rPr lang="en-US" sz="2000" dirty="0" smtClean="0"/>
              <a:t> </a:t>
            </a:r>
            <a:r>
              <a:rPr lang="en-US" sz="2000" dirty="0" err="1" smtClean="0"/>
              <a:t>automatizada</a:t>
            </a:r>
            <a:r>
              <a:rPr lang="en-US" sz="2000" dirty="0" smtClean="0"/>
              <a:t> require la </a:t>
            </a:r>
            <a:r>
              <a:rPr lang="en-US" sz="2000" dirty="0" err="1" smtClean="0"/>
              <a:t>disponibilidad</a:t>
            </a:r>
            <a:r>
              <a:rPr lang="en-US" sz="2000" dirty="0" smtClean="0"/>
              <a:t> de </a:t>
            </a:r>
            <a:r>
              <a:rPr lang="en-US" sz="2000" dirty="0" err="1" smtClean="0"/>
              <a:t>tecnologia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Financiamiento</a:t>
            </a:r>
            <a:r>
              <a:rPr lang="en-US" sz="2000" dirty="0" smtClean="0"/>
              <a:t> e inversion </a:t>
            </a:r>
            <a:r>
              <a:rPr lang="en-US" sz="2000" dirty="0" err="1" smtClean="0"/>
              <a:t>insuficientes</a:t>
            </a:r>
            <a:r>
              <a:rPr lang="en-US" sz="2000" dirty="0" smtClean="0"/>
              <a:t> </a:t>
            </a:r>
            <a:r>
              <a:rPr lang="en-US" sz="2000" dirty="0" err="1" smtClean="0"/>
              <a:t>en</a:t>
            </a:r>
            <a:r>
              <a:rPr lang="en-US" sz="2000" dirty="0" smtClean="0"/>
              <a:t> </a:t>
            </a:r>
            <a:r>
              <a:rPr lang="en-US" sz="2000" dirty="0" err="1" smtClean="0"/>
              <a:t>los</a:t>
            </a:r>
            <a:r>
              <a:rPr lang="en-US" sz="2000" dirty="0" smtClean="0"/>
              <a:t> </a:t>
            </a:r>
            <a:r>
              <a:rPr lang="en-US" sz="2000" dirty="0" err="1" smtClean="0"/>
              <a:t>presupuestos</a:t>
            </a:r>
            <a:r>
              <a:rPr lang="en-US" sz="2000" dirty="0" smtClean="0"/>
              <a:t> </a:t>
            </a:r>
            <a:r>
              <a:rPr lang="en-US" sz="2000" dirty="0" err="1" smtClean="0"/>
              <a:t>nacionales</a:t>
            </a:r>
            <a:r>
              <a:rPr lang="en-US" sz="2000" dirty="0" smtClean="0"/>
              <a:t> para </a:t>
            </a:r>
            <a:r>
              <a:rPr lang="en-US" sz="2000" dirty="0" err="1" smtClean="0"/>
              <a:t>los</a:t>
            </a:r>
            <a:r>
              <a:rPr lang="en-US" sz="2000" dirty="0" smtClean="0"/>
              <a:t> SIS</a:t>
            </a:r>
          </a:p>
          <a:p>
            <a:r>
              <a:rPr lang="en-US" sz="2000" dirty="0" err="1" smtClean="0"/>
              <a:t>Constituir</a:t>
            </a:r>
            <a:r>
              <a:rPr lang="en-US" sz="2000" dirty="0" smtClean="0"/>
              <a:t> </a:t>
            </a:r>
            <a:r>
              <a:rPr lang="en-US" sz="2000" dirty="0" err="1" smtClean="0"/>
              <a:t>grupos</a:t>
            </a:r>
            <a:r>
              <a:rPr lang="en-US" sz="2000" dirty="0" smtClean="0"/>
              <a:t> regionals para </a:t>
            </a:r>
            <a:r>
              <a:rPr lang="en-US" sz="2000" dirty="0" err="1" smtClean="0"/>
              <a:t>investigacion</a:t>
            </a:r>
            <a:r>
              <a:rPr lang="en-US" sz="2000" dirty="0" smtClean="0"/>
              <a:t> </a:t>
            </a:r>
            <a:r>
              <a:rPr lang="en-US" sz="2000" dirty="0" err="1" smtClean="0"/>
              <a:t>sobre</a:t>
            </a:r>
            <a:r>
              <a:rPr lang="en-US" sz="2000" dirty="0" smtClean="0"/>
              <a:t> </a:t>
            </a:r>
            <a:r>
              <a:rPr lang="en-US" sz="2000" dirty="0" err="1" smtClean="0"/>
              <a:t>temas</a:t>
            </a:r>
            <a:r>
              <a:rPr lang="en-US" sz="2000" dirty="0" smtClean="0"/>
              <a:t> </a:t>
            </a:r>
            <a:r>
              <a:rPr lang="en-US" sz="2000" dirty="0" err="1" smtClean="0"/>
              <a:t>especificos</a:t>
            </a:r>
            <a:endParaRPr lang="en-US" sz="2000" dirty="0" smtClean="0"/>
          </a:p>
          <a:p>
            <a:r>
              <a:rPr lang="en-US" sz="2000" dirty="0" err="1"/>
              <a:t>Fortalecer</a:t>
            </a:r>
            <a:r>
              <a:rPr lang="en-US" sz="2000" dirty="0"/>
              <a:t> las </a:t>
            </a:r>
            <a:r>
              <a:rPr lang="en-US" sz="2000" dirty="0" err="1"/>
              <a:t>capacidades</a:t>
            </a:r>
            <a:r>
              <a:rPr lang="en-US" sz="2000" dirty="0"/>
              <a:t> de </a:t>
            </a:r>
            <a:r>
              <a:rPr lang="en-US" sz="2000" dirty="0" err="1"/>
              <a:t>los</a:t>
            </a:r>
            <a:r>
              <a:rPr lang="en-US" sz="2000" dirty="0"/>
              <a:t> </a:t>
            </a:r>
            <a:r>
              <a:rPr lang="en-US" sz="2000" dirty="0" err="1"/>
              <a:t>recursos</a:t>
            </a:r>
            <a:r>
              <a:rPr lang="en-US" sz="2000" dirty="0"/>
              <a:t> </a:t>
            </a:r>
            <a:r>
              <a:rPr lang="en-US" sz="2000" dirty="0" err="1"/>
              <a:t>humanos</a:t>
            </a:r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s-UY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465152"/>
            <a:ext cx="12192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-10499" y="6647068"/>
            <a:ext cx="9164997" cy="134732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85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73665" y="228600"/>
            <a:ext cx="8839200" cy="656409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Principales</a:t>
            </a:r>
            <a:r>
              <a:rPr lang="en-US" sz="3200" dirty="0" smtClean="0"/>
              <a:t> </a:t>
            </a:r>
            <a:r>
              <a:rPr lang="en-US" sz="3200" dirty="0" err="1" smtClean="0"/>
              <a:t>desafios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3273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-32720" y="18354"/>
            <a:ext cx="9164997" cy="884323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23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95400" y="1224077"/>
            <a:ext cx="6553200" cy="4414723"/>
          </a:xfrm>
          <a:ln w="28575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000" dirty="0" err="1" smtClean="0"/>
              <a:t>Implementacion</a:t>
            </a:r>
            <a:r>
              <a:rPr lang="en-US" sz="2000" dirty="0" smtClean="0"/>
              <a:t> del PEV 2017-2022</a:t>
            </a:r>
          </a:p>
          <a:p>
            <a:pPr>
              <a:lnSpc>
                <a:spcPct val="200000"/>
              </a:lnSpc>
            </a:pPr>
            <a:r>
              <a:rPr lang="en-US" sz="2000" dirty="0" err="1" smtClean="0"/>
              <a:t>Diagnosticos</a:t>
            </a:r>
            <a:r>
              <a:rPr lang="en-US" sz="2000" dirty="0" smtClean="0"/>
              <a:t> de SIS con </a:t>
            </a:r>
            <a:r>
              <a:rPr lang="en-US" sz="2000" dirty="0" err="1" smtClean="0"/>
              <a:t>enfasis</a:t>
            </a:r>
            <a:r>
              <a:rPr lang="en-US" sz="2000" dirty="0" smtClean="0"/>
              <a:t> </a:t>
            </a:r>
            <a:r>
              <a:rPr lang="en-US" sz="2000" dirty="0" err="1" smtClean="0"/>
              <a:t>en</a:t>
            </a:r>
            <a:r>
              <a:rPr lang="en-US" sz="2000" dirty="0" smtClean="0"/>
              <a:t> EV</a:t>
            </a:r>
          </a:p>
          <a:p>
            <a:pPr>
              <a:lnSpc>
                <a:spcPct val="200000"/>
              </a:lnSpc>
            </a:pPr>
            <a:r>
              <a:rPr lang="en-US" sz="2000" dirty="0" smtClean="0"/>
              <a:t>Plan con </a:t>
            </a:r>
            <a:r>
              <a:rPr lang="en-US" sz="2000" dirty="0" err="1" smtClean="0"/>
              <a:t>respecto</a:t>
            </a:r>
            <a:r>
              <a:rPr lang="en-US" sz="2000" dirty="0" smtClean="0"/>
              <a:t> a </a:t>
            </a:r>
            <a:r>
              <a:rPr lang="en-US" sz="2000" dirty="0" err="1" smtClean="0"/>
              <a:t>los</a:t>
            </a:r>
            <a:r>
              <a:rPr lang="en-US" sz="2000" dirty="0" smtClean="0"/>
              <a:t> ODS – </a:t>
            </a:r>
            <a:r>
              <a:rPr lang="en-US" sz="2000" dirty="0" err="1" smtClean="0"/>
              <a:t>Salud</a:t>
            </a:r>
            <a:endParaRPr lang="en-US" sz="2000" dirty="0" smtClean="0"/>
          </a:p>
          <a:p>
            <a:pPr>
              <a:lnSpc>
                <a:spcPct val="200000"/>
              </a:lnSpc>
            </a:pPr>
            <a:r>
              <a:rPr lang="en-US" sz="2000" dirty="0" err="1" smtClean="0"/>
              <a:t>Trabajo</a:t>
            </a:r>
            <a:r>
              <a:rPr lang="en-US" sz="2000" dirty="0" smtClean="0"/>
              <a:t> </a:t>
            </a:r>
            <a:r>
              <a:rPr lang="en-US" sz="2000" dirty="0" err="1" smtClean="0"/>
              <a:t>interagencial</a:t>
            </a:r>
            <a:endParaRPr lang="en-US" sz="2000" dirty="0" smtClean="0"/>
          </a:p>
          <a:p>
            <a:pPr>
              <a:lnSpc>
                <a:spcPct val="200000"/>
              </a:lnSpc>
            </a:pPr>
            <a:r>
              <a:rPr lang="en-US" sz="2000" dirty="0" err="1" smtClean="0"/>
              <a:t>Estrategia</a:t>
            </a:r>
            <a:r>
              <a:rPr lang="en-US" sz="2000" dirty="0" smtClean="0"/>
              <a:t>  y Plan de </a:t>
            </a:r>
            <a:r>
              <a:rPr lang="en-US" sz="2000" dirty="0" err="1" smtClean="0"/>
              <a:t>Accion</a:t>
            </a:r>
            <a:r>
              <a:rPr lang="en-US" sz="2000" dirty="0" smtClean="0"/>
              <a:t> para el </a:t>
            </a:r>
            <a:r>
              <a:rPr lang="en-US" sz="2000" dirty="0" err="1" smtClean="0"/>
              <a:t>fortalecimiento</a:t>
            </a:r>
            <a:r>
              <a:rPr lang="en-US" sz="2000" dirty="0" smtClean="0"/>
              <a:t> de </a:t>
            </a:r>
            <a:r>
              <a:rPr lang="en-US" sz="2000" dirty="0" err="1" smtClean="0"/>
              <a:t>los</a:t>
            </a:r>
            <a:r>
              <a:rPr lang="en-US" sz="2000" dirty="0" smtClean="0"/>
              <a:t> </a:t>
            </a:r>
            <a:r>
              <a:rPr lang="en-US" sz="2000" dirty="0" err="1" smtClean="0"/>
              <a:t>Sistemas</a:t>
            </a:r>
            <a:r>
              <a:rPr lang="en-US" sz="2000" dirty="0" smtClean="0"/>
              <a:t> de </a:t>
            </a:r>
            <a:r>
              <a:rPr lang="en-US" sz="2000" dirty="0" err="1" smtClean="0"/>
              <a:t>Informacion</a:t>
            </a:r>
            <a:r>
              <a:rPr lang="en-US" sz="2000" dirty="0" smtClean="0"/>
              <a:t> para la </a:t>
            </a:r>
            <a:r>
              <a:rPr lang="en-US" sz="2000" dirty="0" err="1" smtClean="0"/>
              <a:t>Salud</a:t>
            </a:r>
            <a:r>
              <a:rPr lang="en-US" sz="2000" dirty="0" smtClean="0"/>
              <a:t> (IS4H)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s-UY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465152"/>
            <a:ext cx="12192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-10499" y="6647068"/>
            <a:ext cx="9164997" cy="134732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85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73665" y="228600"/>
            <a:ext cx="8839200" cy="656409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Proximos</a:t>
            </a:r>
            <a:r>
              <a:rPr lang="en-US" sz="3200" dirty="0" smtClean="0"/>
              <a:t> </a:t>
            </a:r>
            <a:r>
              <a:rPr lang="en-US" sz="3200" dirty="0" err="1" smtClean="0"/>
              <a:t>pasos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640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6"/>
          <p:cNvSpPr txBox="1">
            <a:spLocks/>
          </p:cNvSpPr>
          <p:nvPr/>
        </p:nvSpPr>
        <p:spPr>
          <a:xfrm>
            <a:off x="4648200" y="3581400"/>
            <a:ext cx="3981277" cy="717848"/>
          </a:xfrm>
          <a:prstGeom prst="rect">
            <a:avLst/>
          </a:prstGeom>
        </p:spPr>
        <p:txBody>
          <a:bodyPr vert="horz" lIns="70338" tIns="35169" rIns="70338" bIns="35169" rtlCol="0" anchor="b">
            <a:noAutofit/>
          </a:bodyPr>
          <a:lstStyle>
            <a:lvl1pPr algn="ctr" rtl="0" eaLnBrk="1" fontAlgn="base" hangingPunct="1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ＭＳ Ｐゴシック" charset="0"/>
                <a:cs typeface="ＭＳ Ｐゴシック" charset="0"/>
              </a:defRPr>
            </a:lvl1pPr>
            <a:lvl2pPr algn="ctr" rtl="0" eaLnBrk="1" fontAlgn="base" hangingPunct="1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2pPr>
            <a:lvl3pPr algn="ctr" rtl="0" eaLnBrk="1" fontAlgn="base" hangingPunct="1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3pPr>
            <a:lvl4pPr algn="ctr" rtl="0" eaLnBrk="1" fontAlgn="base" hangingPunct="1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4pPr>
            <a:lvl5pPr algn="ctr" rtl="0" eaLnBrk="1" fontAlgn="base" hangingPunct="1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5pPr>
            <a:lvl6pPr marL="457200" algn="ctr" rtl="0" eaLnBrk="1" fontAlgn="base" hangingPunct="1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6pPr>
            <a:lvl7pPr marL="914400" algn="ctr" rtl="0" eaLnBrk="1" fontAlgn="base" hangingPunct="1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7pPr>
            <a:lvl8pPr marL="1371600" algn="ctr" rtl="0" eaLnBrk="1" fontAlgn="base" hangingPunct="1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8pPr>
            <a:lvl9pPr marL="1828800" algn="ctr" rtl="0" eaLnBrk="1" fontAlgn="base" hangingPunct="1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 sz="3384" i="1" dirty="0">
              <a:solidFill>
                <a:schemeClr val="tx1"/>
              </a:solidFill>
            </a:endParaRPr>
          </a:p>
          <a:p>
            <a:r>
              <a:rPr lang="en-US" sz="3384" i="1" dirty="0" smtClean="0">
                <a:solidFill>
                  <a:schemeClr val="tx1"/>
                </a:solidFill>
              </a:rPr>
              <a:t>ruizpatr@paho.org</a:t>
            </a:r>
            <a:endParaRPr lang="en-US" sz="3384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143000"/>
            <a:ext cx="3964744" cy="3788532"/>
          </a:xfrm>
          <a:prstGeom prst="rect">
            <a:avLst/>
          </a:prstGeom>
        </p:spPr>
      </p:pic>
      <p:sp>
        <p:nvSpPr>
          <p:cNvPr id="6" name="Title 6"/>
          <p:cNvSpPr txBox="1">
            <a:spLocks/>
          </p:cNvSpPr>
          <p:nvPr/>
        </p:nvSpPr>
        <p:spPr>
          <a:xfrm>
            <a:off x="4800600" y="2438400"/>
            <a:ext cx="3981277" cy="717848"/>
          </a:xfrm>
          <a:prstGeom prst="rect">
            <a:avLst/>
          </a:prstGeom>
        </p:spPr>
        <p:txBody>
          <a:bodyPr vert="horz" lIns="70338" tIns="35169" rIns="70338" bIns="35169" rtlCol="0" anchor="b">
            <a:noAutofit/>
          </a:bodyPr>
          <a:lstStyle>
            <a:lvl1pPr algn="ctr" rtl="0" eaLnBrk="1" fontAlgn="base" hangingPunct="1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ＭＳ Ｐゴシック" charset="0"/>
                <a:cs typeface="ＭＳ Ｐゴシック" charset="0"/>
              </a:defRPr>
            </a:lvl1pPr>
            <a:lvl2pPr algn="ctr" rtl="0" eaLnBrk="1" fontAlgn="base" hangingPunct="1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2pPr>
            <a:lvl3pPr algn="ctr" rtl="0" eaLnBrk="1" fontAlgn="base" hangingPunct="1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3pPr>
            <a:lvl4pPr algn="ctr" rtl="0" eaLnBrk="1" fontAlgn="base" hangingPunct="1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4pPr>
            <a:lvl5pPr algn="ctr" rtl="0" eaLnBrk="1" fontAlgn="base" hangingPunct="1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5pPr>
            <a:lvl6pPr marL="457200" algn="ctr" rtl="0" eaLnBrk="1" fontAlgn="base" hangingPunct="1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6pPr>
            <a:lvl7pPr marL="914400" algn="ctr" rtl="0" eaLnBrk="1" fontAlgn="base" hangingPunct="1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7pPr>
            <a:lvl8pPr marL="1371600" algn="ctr" rtl="0" eaLnBrk="1" fontAlgn="base" hangingPunct="1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8pPr>
            <a:lvl9pPr marL="1828800" algn="ctr" rtl="0" eaLnBrk="1" fontAlgn="base" hangingPunct="1">
              <a:lnSpc>
                <a:spcPts val="5800"/>
              </a:lnSpc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Palatino Linotype" charset="0"/>
                <a:ea typeface="ＭＳ Ｐゴシック" charset="0"/>
                <a:cs typeface="ＭＳ Ｐゴシック" charset="0"/>
              </a:defRPr>
            </a:lvl9pPr>
          </a:lstStyle>
          <a:p>
            <a:endParaRPr lang="en-US" sz="3384" i="1" dirty="0">
              <a:solidFill>
                <a:schemeClr val="tx1"/>
              </a:solidFill>
            </a:endParaRPr>
          </a:p>
          <a:p>
            <a:r>
              <a:rPr lang="en-US" sz="3384" i="1" dirty="0" err="1" smtClean="0">
                <a:solidFill>
                  <a:schemeClr val="tx1"/>
                </a:solidFill>
              </a:rPr>
              <a:t>Muchas</a:t>
            </a:r>
            <a:r>
              <a:rPr lang="en-US" sz="3384" i="1" dirty="0" smtClean="0">
                <a:solidFill>
                  <a:schemeClr val="tx1"/>
                </a:solidFill>
              </a:rPr>
              <a:t> gracias…</a:t>
            </a:r>
            <a:endParaRPr lang="en-US" sz="3384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967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 txBox="1">
            <a:spLocks noGrp="1"/>
          </p:cNvSpPr>
          <p:nvPr/>
        </p:nvSpPr>
        <p:spPr bwMode="auto">
          <a:xfrm>
            <a:off x="7678616" y="5656386"/>
            <a:ext cx="288192" cy="30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9231" tIns="36000" rIns="69231" bIns="36000"/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eaLnBrk="1" hangingPunct="1">
              <a:buClr>
                <a:srgbClr val="000000"/>
              </a:buClr>
              <a:buFont typeface="Times New Roman" pitchFamily="18" charset="0"/>
              <a:buNone/>
            </a:pPr>
            <a:fld id="{66B623F1-5CE5-4D1F-A335-D6B9125466D5}" type="slidenum">
              <a:rPr lang="pt-BR" altLang="en-US" sz="923">
                <a:solidFill>
                  <a:srgbClr val="663300"/>
                </a:solidFill>
                <a:ea typeface="Arial Unicode MS" pitchFamily="34" charset="-128"/>
                <a:cs typeface="Calibri" pitchFamily="34" charset="0"/>
              </a:rPr>
              <a:pPr algn="r" eaLnBrk="1" hangingPunct="1">
                <a:buClr>
                  <a:srgbClr val="000000"/>
                </a:buClr>
                <a:buFont typeface="Times New Roman" pitchFamily="18" charset="0"/>
                <a:buNone/>
              </a:pPr>
              <a:t>2</a:t>
            </a:fld>
            <a:endParaRPr lang="pt-BR" altLang="en-US" sz="923">
              <a:solidFill>
                <a:srgbClr val="663300"/>
              </a:solidFill>
              <a:ea typeface="Arial Unicode MS" pitchFamily="34" charset="-128"/>
              <a:cs typeface="Calibri" pitchFamily="34" charset="0"/>
            </a:endParaRPr>
          </a:p>
        </p:txBody>
      </p:sp>
      <p:sp>
        <p:nvSpPr>
          <p:cNvPr id="6149" name="AutoShape 21" descr="2Q=="/>
          <p:cNvSpPr>
            <a:spLocks noChangeAspect="1" noChangeArrowheads="1"/>
          </p:cNvSpPr>
          <p:nvPr/>
        </p:nvSpPr>
        <p:spPr bwMode="auto">
          <a:xfrm>
            <a:off x="3861289" y="2945423"/>
            <a:ext cx="1421423" cy="967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endParaRPr lang="pt-BR" altLang="en-US" sz="1385"/>
          </a:p>
        </p:txBody>
      </p:sp>
      <p:sp>
        <p:nvSpPr>
          <p:cNvPr id="6150" name="AutoShape 23" descr="2Q=="/>
          <p:cNvSpPr>
            <a:spLocks noChangeAspect="1" noChangeArrowheads="1"/>
          </p:cNvSpPr>
          <p:nvPr/>
        </p:nvSpPr>
        <p:spPr bwMode="auto">
          <a:xfrm>
            <a:off x="3861289" y="2945423"/>
            <a:ext cx="1421423" cy="967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endParaRPr lang="pt-BR" altLang="en-US" sz="1385"/>
          </a:p>
        </p:txBody>
      </p:sp>
      <p:sp>
        <p:nvSpPr>
          <p:cNvPr id="14" name="Rectangle 13"/>
          <p:cNvSpPr/>
          <p:nvPr/>
        </p:nvSpPr>
        <p:spPr>
          <a:xfrm>
            <a:off x="0" y="76200"/>
            <a:ext cx="9164997" cy="576095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85"/>
          </a:p>
        </p:txBody>
      </p:sp>
      <p:sp>
        <p:nvSpPr>
          <p:cNvPr id="15" name="Rectangle 14"/>
          <p:cNvSpPr/>
          <p:nvPr/>
        </p:nvSpPr>
        <p:spPr>
          <a:xfrm>
            <a:off x="-10499" y="6723268"/>
            <a:ext cx="9164997" cy="134732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85"/>
          </a:p>
        </p:txBody>
      </p:sp>
      <p:sp>
        <p:nvSpPr>
          <p:cNvPr id="16" name="TextBox 15"/>
          <p:cNvSpPr txBox="1"/>
          <p:nvPr/>
        </p:nvSpPr>
        <p:spPr>
          <a:xfrm>
            <a:off x="555015" y="192817"/>
            <a:ext cx="9301487" cy="471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FF0000"/>
              </a:buClr>
            </a:pPr>
            <a:r>
              <a:rPr lang="en-US" sz="2461" b="1" dirty="0" smtClean="0">
                <a:solidFill>
                  <a:srgbClr val="0070C0"/>
                </a:solidFill>
                <a:latin typeface="Arial Narrow" pitchFamily="34" charset="0"/>
                <a:cs typeface="Verdana" pitchFamily="34" charset="0"/>
              </a:rPr>
              <a:t>ANTECEDENTES DEL PEV 2017-2022</a:t>
            </a:r>
            <a:endParaRPr lang="en-US" sz="2461" b="1" dirty="0">
              <a:solidFill>
                <a:srgbClr val="0070C0"/>
              </a:solidFill>
              <a:latin typeface="Arial Narrow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990600"/>
            <a:ext cx="7391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El </a:t>
            </a:r>
            <a:r>
              <a:rPr lang="en-US" dirty="0" err="1" smtClean="0"/>
              <a:t>Codigo</a:t>
            </a:r>
            <a:r>
              <a:rPr lang="en-US" dirty="0" smtClean="0"/>
              <a:t> </a:t>
            </a:r>
            <a:r>
              <a:rPr lang="en-US" dirty="0" err="1" smtClean="0"/>
              <a:t>Sanitario</a:t>
            </a:r>
            <a:r>
              <a:rPr lang="en-US" dirty="0" smtClean="0"/>
              <a:t> de la OPS, </a:t>
            </a:r>
            <a:r>
              <a:rPr lang="en-US" dirty="0" err="1" smtClean="0"/>
              <a:t>contiene</a:t>
            </a:r>
            <a:r>
              <a:rPr lang="en-US" dirty="0" smtClean="0"/>
              <a:t> </a:t>
            </a:r>
            <a:r>
              <a:rPr lang="en-US" dirty="0" err="1" smtClean="0"/>
              <a:t>desde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inicios</a:t>
            </a:r>
            <a:r>
              <a:rPr lang="en-US" dirty="0" smtClean="0"/>
              <a:t> (1924),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Capitulo</a:t>
            </a:r>
            <a:r>
              <a:rPr lang="en-US" dirty="0" smtClean="0"/>
              <a:t> 1, el </a:t>
            </a:r>
            <a:r>
              <a:rPr lang="en-US" dirty="0" err="1" smtClean="0"/>
              <a:t>tercer</a:t>
            </a:r>
            <a:r>
              <a:rPr lang="en-US" dirty="0" smtClean="0"/>
              <a:t> </a:t>
            </a:r>
            <a:r>
              <a:rPr lang="en-US" dirty="0" err="1" smtClean="0"/>
              <a:t>objetivo</a:t>
            </a:r>
            <a:r>
              <a:rPr lang="en-US" dirty="0" smtClean="0"/>
              <a:t> del </a:t>
            </a:r>
            <a:r>
              <a:rPr lang="en-US" dirty="0" err="1" smtClean="0"/>
              <a:t>Codigo</a:t>
            </a:r>
            <a:r>
              <a:rPr lang="en-US" dirty="0" smtClean="0"/>
              <a:t> era: “</a:t>
            </a:r>
            <a:r>
              <a:rPr lang="en-US" dirty="0" err="1" smtClean="0"/>
              <a:t>Uniformar</a:t>
            </a:r>
            <a:r>
              <a:rPr lang="en-US" dirty="0" smtClean="0"/>
              <a:t> la </a:t>
            </a:r>
            <a:r>
              <a:rPr lang="en-US" dirty="0" err="1" smtClean="0"/>
              <a:t>recoleccion</a:t>
            </a:r>
            <a:r>
              <a:rPr lang="en-US" dirty="0" smtClean="0"/>
              <a:t> de </a:t>
            </a:r>
            <a:r>
              <a:rPr lang="en-US" dirty="0" err="1" smtClean="0"/>
              <a:t>datos</a:t>
            </a:r>
            <a:r>
              <a:rPr lang="en-US" dirty="0" smtClean="0"/>
              <a:t> </a:t>
            </a:r>
            <a:r>
              <a:rPr lang="en-US" dirty="0" err="1" smtClean="0"/>
              <a:t>estadisticos</a:t>
            </a:r>
            <a:r>
              <a:rPr lang="en-US" dirty="0" smtClean="0"/>
              <a:t> </a:t>
            </a:r>
            <a:r>
              <a:rPr lang="en-US" dirty="0" err="1" smtClean="0"/>
              <a:t>relativos</a:t>
            </a:r>
            <a:r>
              <a:rPr lang="en-US" dirty="0" smtClean="0"/>
              <a:t> a la </a:t>
            </a:r>
            <a:r>
              <a:rPr lang="en-US" dirty="0" err="1" smtClean="0"/>
              <a:t>morbilidad</a:t>
            </a:r>
            <a:r>
              <a:rPr lang="en-US" dirty="0" smtClean="0"/>
              <a:t> y a la </a:t>
            </a:r>
            <a:r>
              <a:rPr lang="en-US" dirty="0" err="1" smtClean="0"/>
              <a:t>mortalidad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paises</a:t>
            </a:r>
            <a:r>
              <a:rPr lang="en-US" dirty="0" smtClean="0"/>
              <a:t>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gobiernos</a:t>
            </a:r>
            <a:r>
              <a:rPr lang="en-US" dirty="0" smtClean="0"/>
              <a:t> </a:t>
            </a:r>
            <a:r>
              <a:rPr lang="en-US" dirty="0" err="1" smtClean="0"/>
              <a:t>signatarios</a:t>
            </a:r>
            <a:r>
              <a:rPr lang="en-US" dirty="0" smtClean="0"/>
              <a:t>.”</a:t>
            </a:r>
            <a:r>
              <a:rPr lang="en-US" dirty="0"/>
              <a:t> </a:t>
            </a:r>
            <a:endParaRPr lang="en-US" dirty="0" smtClean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La </a:t>
            </a:r>
            <a:r>
              <a:rPr lang="en-US" dirty="0" err="1"/>
              <a:t>Constitucion</a:t>
            </a:r>
            <a:r>
              <a:rPr lang="en-US" dirty="0"/>
              <a:t> de la OPS, </a:t>
            </a:r>
            <a:r>
              <a:rPr lang="en-US" dirty="0" err="1"/>
              <a:t>en</a:t>
            </a:r>
            <a:r>
              <a:rPr lang="en-US" dirty="0"/>
              <a:t> 1953, el 7mo. </a:t>
            </a:r>
            <a:r>
              <a:rPr lang="en-US" dirty="0" err="1"/>
              <a:t>Consejo</a:t>
            </a:r>
            <a:r>
              <a:rPr lang="en-US" dirty="0"/>
              <a:t> </a:t>
            </a:r>
            <a:r>
              <a:rPr lang="en-US" dirty="0" err="1"/>
              <a:t>Directivo</a:t>
            </a:r>
            <a:r>
              <a:rPr lang="en-US" dirty="0"/>
              <a:t> </a:t>
            </a:r>
            <a:r>
              <a:rPr lang="en-US" dirty="0" err="1"/>
              <a:t>recomendo</a:t>
            </a:r>
            <a:r>
              <a:rPr lang="en-US" dirty="0"/>
              <a:t> a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paises</a:t>
            </a:r>
            <a:r>
              <a:rPr lang="en-US" dirty="0"/>
              <a:t> que </a:t>
            </a:r>
            <a:r>
              <a:rPr lang="en-US" dirty="0" err="1"/>
              <a:t>elaboraran</a:t>
            </a:r>
            <a:r>
              <a:rPr lang="en-US" dirty="0"/>
              <a:t> </a:t>
            </a:r>
            <a:r>
              <a:rPr lang="en-US" dirty="0" err="1"/>
              <a:t>informes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salud</a:t>
            </a:r>
            <a:r>
              <a:rPr lang="en-US" dirty="0"/>
              <a:t>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cuatro</a:t>
            </a:r>
            <a:r>
              <a:rPr lang="en-US" dirty="0"/>
              <a:t> </a:t>
            </a:r>
            <a:r>
              <a:rPr lang="en-US" dirty="0" err="1"/>
              <a:t>anhos</a:t>
            </a:r>
            <a:r>
              <a:rPr lang="en-US" dirty="0"/>
              <a:t>, de </a:t>
            </a:r>
            <a:r>
              <a:rPr lang="en-US" dirty="0" err="1"/>
              <a:t>preferencia</a:t>
            </a:r>
            <a:r>
              <a:rPr lang="en-US" dirty="0"/>
              <a:t> con un </a:t>
            </a:r>
            <a:r>
              <a:rPr lang="en-US" dirty="0" err="1"/>
              <a:t>enfoque</a:t>
            </a:r>
            <a:r>
              <a:rPr lang="en-US" dirty="0"/>
              <a:t> </a:t>
            </a:r>
            <a:r>
              <a:rPr lang="en-US" dirty="0" err="1"/>
              <a:t>estadistico</a:t>
            </a:r>
            <a:r>
              <a:rPr lang="en-US" dirty="0" smtClean="0"/>
              <a:t>.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US" dirty="0" err="1" smtClean="0"/>
              <a:t>En</a:t>
            </a:r>
            <a:r>
              <a:rPr lang="en-US" dirty="0" smtClean="0"/>
              <a:t> 1995, se </a:t>
            </a:r>
            <a:r>
              <a:rPr lang="en-US" dirty="0" err="1" smtClean="0"/>
              <a:t>puso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marcha</a:t>
            </a:r>
            <a:r>
              <a:rPr lang="en-US" dirty="0" smtClean="0"/>
              <a:t> la </a:t>
            </a:r>
            <a:r>
              <a:rPr lang="en-US" dirty="0" err="1" smtClean="0"/>
              <a:t>Iniciativa</a:t>
            </a:r>
            <a:r>
              <a:rPr lang="en-US" dirty="0" smtClean="0"/>
              <a:t> Regional de </a:t>
            </a:r>
            <a:r>
              <a:rPr lang="en-US" dirty="0" err="1" smtClean="0"/>
              <a:t>Datos</a:t>
            </a:r>
            <a:r>
              <a:rPr lang="en-US" dirty="0" smtClean="0"/>
              <a:t> </a:t>
            </a:r>
            <a:r>
              <a:rPr lang="en-US" dirty="0" err="1" smtClean="0"/>
              <a:t>Basicos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Salud</a:t>
            </a:r>
            <a:r>
              <a:rPr lang="en-US" dirty="0" smtClean="0"/>
              <a:t> y </a:t>
            </a:r>
            <a:r>
              <a:rPr lang="en-US" dirty="0" err="1" smtClean="0"/>
              <a:t>Perfiles</a:t>
            </a:r>
            <a:r>
              <a:rPr lang="en-US" dirty="0" smtClean="0"/>
              <a:t> de </a:t>
            </a:r>
            <a:r>
              <a:rPr lang="en-US" dirty="0" err="1" smtClean="0"/>
              <a:t>Pais</a:t>
            </a:r>
            <a:r>
              <a:rPr lang="en-US" dirty="0" smtClean="0"/>
              <a:t>, la que se </a:t>
            </a:r>
            <a:r>
              <a:rPr lang="en-US" dirty="0" err="1" smtClean="0"/>
              <a:t>formalizo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1997 </a:t>
            </a:r>
            <a:r>
              <a:rPr lang="en-US" dirty="0" err="1" smtClean="0"/>
              <a:t>tras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adopcion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Ministros</a:t>
            </a:r>
            <a:r>
              <a:rPr lang="en-US" dirty="0" smtClean="0"/>
              <a:t> de </a:t>
            </a:r>
            <a:r>
              <a:rPr lang="en-US" dirty="0" err="1" smtClean="0"/>
              <a:t>Salud</a:t>
            </a:r>
            <a:r>
              <a:rPr lang="en-US" dirty="0" smtClean="0"/>
              <a:t>.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US" dirty="0" err="1" smtClean="0"/>
              <a:t>Luego</a:t>
            </a:r>
            <a:r>
              <a:rPr lang="en-US" dirty="0" smtClean="0"/>
              <a:t> se </a:t>
            </a:r>
            <a:r>
              <a:rPr lang="en-US" dirty="0" err="1" smtClean="0"/>
              <a:t>aprobo</a:t>
            </a:r>
            <a:r>
              <a:rPr lang="en-US" dirty="0" smtClean="0"/>
              <a:t> la </a:t>
            </a:r>
            <a:r>
              <a:rPr lang="en-US" dirty="0" err="1" smtClean="0"/>
              <a:t>Estrategia</a:t>
            </a:r>
            <a:r>
              <a:rPr lang="en-US" dirty="0" smtClean="0"/>
              <a:t> para </a:t>
            </a:r>
            <a:r>
              <a:rPr lang="en-US" dirty="0" err="1" smtClean="0"/>
              <a:t>fortalecer</a:t>
            </a:r>
            <a:r>
              <a:rPr lang="en-US" dirty="0" smtClean="0"/>
              <a:t> las </a:t>
            </a:r>
            <a:r>
              <a:rPr lang="en-US" dirty="0" err="1" smtClean="0"/>
              <a:t>Estadisticas</a:t>
            </a:r>
            <a:r>
              <a:rPr lang="en-US" dirty="0" smtClean="0"/>
              <a:t> </a:t>
            </a:r>
            <a:r>
              <a:rPr lang="en-US" dirty="0" err="1" smtClean="0"/>
              <a:t>Vitales</a:t>
            </a:r>
            <a:r>
              <a:rPr lang="en-US" dirty="0" smtClean="0"/>
              <a:t> y de </a:t>
            </a:r>
            <a:r>
              <a:rPr lang="en-US" dirty="0" err="1" smtClean="0"/>
              <a:t>Salud</a:t>
            </a:r>
            <a:r>
              <a:rPr lang="en-US" dirty="0" smtClean="0"/>
              <a:t> (PEVS) </a:t>
            </a:r>
            <a:r>
              <a:rPr lang="en-US" dirty="0" err="1" smtClean="0"/>
              <a:t>en</a:t>
            </a:r>
            <a:r>
              <a:rPr lang="en-US" dirty="0" smtClean="0"/>
              <a:t> el 2007 y 2008, </a:t>
            </a:r>
            <a:r>
              <a:rPr lang="en-US" dirty="0" err="1" smtClean="0"/>
              <a:t>respectivamente</a:t>
            </a:r>
            <a:r>
              <a:rPr lang="en-US" dirty="0" smtClean="0"/>
              <a:t>.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US" dirty="0" err="1" smtClean="0"/>
              <a:t>Finalmente</a:t>
            </a:r>
            <a:r>
              <a:rPr lang="en-US" dirty="0" smtClean="0"/>
              <a:t>, el Nuevo Plan de </a:t>
            </a:r>
            <a:r>
              <a:rPr lang="en-US" dirty="0" err="1" smtClean="0"/>
              <a:t>Accion</a:t>
            </a:r>
            <a:r>
              <a:rPr lang="en-US" dirty="0" smtClean="0"/>
              <a:t> para el </a:t>
            </a:r>
            <a:r>
              <a:rPr lang="en-US" dirty="0" err="1" smtClean="0"/>
              <a:t>fortalecimiento</a:t>
            </a:r>
            <a:r>
              <a:rPr lang="en-US" dirty="0" smtClean="0"/>
              <a:t> de las </a:t>
            </a:r>
            <a:r>
              <a:rPr lang="en-US" dirty="0" err="1" smtClean="0"/>
              <a:t>Estadisticas</a:t>
            </a:r>
            <a:r>
              <a:rPr lang="en-US" dirty="0" smtClean="0"/>
              <a:t> </a:t>
            </a:r>
            <a:r>
              <a:rPr lang="en-US" dirty="0" err="1" smtClean="0"/>
              <a:t>Vitales</a:t>
            </a:r>
            <a:r>
              <a:rPr lang="en-US" dirty="0" smtClean="0"/>
              <a:t> (PEV) 2017-2022, </a:t>
            </a:r>
            <a:r>
              <a:rPr lang="en-US" dirty="0" err="1" smtClean="0"/>
              <a:t>aprobada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Conferencia</a:t>
            </a:r>
            <a:r>
              <a:rPr lang="en-US" dirty="0" smtClean="0"/>
              <a:t> </a:t>
            </a:r>
          </a:p>
          <a:p>
            <a:pPr>
              <a:buClr>
                <a:srgbClr val="0070C0"/>
              </a:buClr>
            </a:pPr>
            <a:r>
              <a:rPr lang="en-US" dirty="0"/>
              <a:t> </a:t>
            </a:r>
            <a:r>
              <a:rPr lang="en-US" dirty="0" smtClean="0"/>
              <a:t>     Sanitaria </a:t>
            </a:r>
            <a:r>
              <a:rPr lang="en-US" dirty="0" err="1" smtClean="0"/>
              <a:t>Panamericana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eptiembre</a:t>
            </a:r>
            <a:r>
              <a:rPr lang="en-US" dirty="0" smtClean="0"/>
              <a:t> del 2017</a:t>
            </a:r>
            <a:r>
              <a:rPr lang="en-US" dirty="0" smtClean="0"/>
              <a:t>.</a:t>
            </a:r>
            <a:endParaRPr lang="en-US" dirty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en-US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616" y="5181600"/>
            <a:ext cx="12192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1675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 txBox="1">
            <a:spLocks noGrp="1"/>
          </p:cNvSpPr>
          <p:nvPr/>
        </p:nvSpPr>
        <p:spPr bwMode="auto">
          <a:xfrm>
            <a:off x="7678616" y="5656386"/>
            <a:ext cx="288192" cy="30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9231" tIns="36000" rIns="69231" bIns="36000"/>
          <a:lstStyle>
            <a:lvl1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eaLnBrk="1" hangingPunct="1">
              <a:buClr>
                <a:srgbClr val="000000"/>
              </a:buClr>
              <a:buFont typeface="Times New Roman" pitchFamily="18" charset="0"/>
              <a:buNone/>
            </a:pPr>
            <a:fld id="{66B623F1-5CE5-4D1F-A335-D6B9125466D5}" type="slidenum">
              <a:rPr lang="pt-BR" altLang="en-US" sz="923">
                <a:solidFill>
                  <a:srgbClr val="663300"/>
                </a:solidFill>
                <a:ea typeface="Arial Unicode MS" pitchFamily="34" charset="-128"/>
                <a:cs typeface="Calibri" pitchFamily="34" charset="0"/>
              </a:rPr>
              <a:pPr algn="r" eaLnBrk="1" hangingPunct="1">
                <a:buClr>
                  <a:srgbClr val="000000"/>
                </a:buClr>
                <a:buFont typeface="Times New Roman" pitchFamily="18" charset="0"/>
                <a:buNone/>
              </a:pPr>
              <a:t>3</a:t>
            </a:fld>
            <a:endParaRPr lang="pt-BR" altLang="en-US" sz="923">
              <a:solidFill>
                <a:srgbClr val="663300"/>
              </a:solidFill>
              <a:ea typeface="Arial Unicode MS" pitchFamily="34" charset="-128"/>
              <a:cs typeface="Calibri" pitchFamily="34" charset="0"/>
            </a:endParaRPr>
          </a:p>
        </p:txBody>
      </p:sp>
      <p:sp>
        <p:nvSpPr>
          <p:cNvPr id="6149" name="AutoShape 21" descr="2Q=="/>
          <p:cNvSpPr>
            <a:spLocks noChangeAspect="1" noChangeArrowheads="1"/>
          </p:cNvSpPr>
          <p:nvPr/>
        </p:nvSpPr>
        <p:spPr bwMode="auto">
          <a:xfrm>
            <a:off x="3861289" y="2945423"/>
            <a:ext cx="1421423" cy="967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endParaRPr lang="pt-BR" altLang="en-US" sz="1385"/>
          </a:p>
        </p:txBody>
      </p:sp>
      <p:sp>
        <p:nvSpPr>
          <p:cNvPr id="6150" name="AutoShape 23" descr="2Q=="/>
          <p:cNvSpPr>
            <a:spLocks noChangeAspect="1" noChangeArrowheads="1"/>
          </p:cNvSpPr>
          <p:nvPr/>
        </p:nvSpPr>
        <p:spPr bwMode="auto">
          <a:xfrm>
            <a:off x="3861289" y="2945423"/>
            <a:ext cx="1421423" cy="967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endParaRPr lang="pt-BR" altLang="en-US" sz="1385"/>
          </a:p>
        </p:txBody>
      </p:sp>
      <p:sp>
        <p:nvSpPr>
          <p:cNvPr id="14" name="Rectangle 13"/>
          <p:cNvSpPr/>
          <p:nvPr/>
        </p:nvSpPr>
        <p:spPr>
          <a:xfrm>
            <a:off x="0" y="76200"/>
            <a:ext cx="9164997" cy="576095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85"/>
          </a:p>
        </p:txBody>
      </p:sp>
      <p:sp>
        <p:nvSpPr>
          <p:cNvPr id="15" name="Rectangle 14"/>
          <p:cNvSpPr/>
          <p:nvPr/>
        </p:nvSpPr>
        <p:spPr>
          <a:xfrm>
            <a:off x="-10499" y="6723268"/>
            <a:ext cx="9164997" cy="134732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85"/>
          </a:p>
        </p:txBody>
      </p:sp>
      <p:sp>
        <p:nvSpPr>
          <p:cNvPr id="16" name="TextBox 15"/>
          <p:cNvSpPr txBox="1"/>
          <p:nvPr/>
        </p:nvSpPr>
        <p:spPr>
          <a:xfrm>
            <a:off x="555015" y="192817"/>
            <a:ext cx="9301487" cy="471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FF0000"/>
              </a:buClr>
            </a:pPr>
            <a:r>
              <a:rPr lang="en-US" sz="2461" b="1" dirty="0" smtClean="0">
                <a:solidFill>
                  <a:srgbClr val="0070C0"/>
                </a:solidFill>
                <a:latin typeface="Arial Narrow" pitchFamily="34" charset="0"/>
                <a:cs typeface="Verdana" pitchFamily="34" charset="0"/>
              </a:rPr>
              <a:t>ANTECEDENTES DEL PEV 2017-2022</a:t>
            </a:r>
            <a:endParaRPr lang="en-US" sz="2461" b="1" dirty="0">
              <a:solidFill>
                <a:srgbClr val="0070C0"/>
              </a:solidFill>
              <a:latin typeface="Arial Narrow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990600"/>
            <a:ext cx="7391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El </a:t>
            </a:r>
            <a:r>
              <a:rPr lang="en-US" dirty="0" smtClean="0"/>
              <a:t>anterior </a:t>
            </a:r>
            <a:r>
              <a:rPr lang="en-US" dirty="0" smtClean="0"/>
              <a:t>Plan </a:t>
            </a:r>
            <a:r>
              <a:rPr lang="en-US" dirty="0" smtClean="0"/>
              <a:t>de </a:t>
            </a:r>
            <a:r>
              <a:rPr lang="en-US" dirty="0" err="1" smtClean="0"/>
              <a:t>Accion</a:t>
            </a:r>
            <a:r>
              <a:rPr lang="en-US" dirty="0" smtClean="0"/>
              <a:t> para </a:t>
            </a:r>
            <a:r>
              <a:rPr lang="en-US" dirty="0" err="1" smtClean="0"/>
              <a:t>fortalecer</a:t>
            </a:r>
            <a:r>
              <a:rPr lang="en-US" dirty="0" smtClean="0"/>
              <a:t> las </a:t>
            </a:r>
            <a:r>
              <a:rPr lang="en-US" dirty="0" err="1" smtClean="0"/>
              <a:t>Estadisticas</a:t>
            </a:r>
            <a:r>
              <a:rPr lang="en-US" dirty="0" smtClean="0"/>
              <a:t> </a:t>
            </a:r>
            <a:r>
              <a:rPr lang="en-US" dirty="0" err="1" smtClean="0"/>
              <a:t>Vitales</a:t>
            </a:r>
            <a:r>
              <a:rPr lang="en-US" dirty="0" smtClean="0"/>
              <a:t> y de </a:t>
            </a:r>
            <a:r>
              <a:rPr lang="en-US" dirty="0" err="1" smtClean="0"/>
              <a:t>Salud</a:t>
            </a:r>
            <a:r>
              <a:rPr lang="en-US" dirty="0" smtClean="0"/>
              <a:t> (PEVS) </a:t>
            </a:r>
            <a:r>
              <a:rPr lang="en-US" b="1" dirty="0" smtClean="0">
                <a:solidFill>
                  <a:srgbClr val="C00000"/>
                </a:solidFill>
              </a:rPr>
              <a:t>2008-2013,</a:t>
            </a:r>
            <a:r>
              <a:rPr lang="en-US" dirty="0" smtClean="0"/>
              <a:t> se </a:t>
            </a:r>
            <a:r>
              <a:rPr lang="en-US" dirty="0" err="1" smtClean="0"/>
              <a:t>estendio</a:t>
            </a:r>
            <a:r>
              <a:rPr lang="en-US" dirty="0" smtClean="0"/>
              <a:t> al 2016. </a:t>
            </a:r>
            <a:r>
              <a:rPr lang="en-US" dirty="0" err="1" smtClean="0"/>
              <a:t>Realizandose</a:t>
            </a:r>
            <a:r>
              <a:rPr lang="en-US" dirty="0" smtClean="0"/>
              <a:t> </a:t>
            </a:r>
            <a:r>
              <a:rPr lang="en-US" dirty="0" err="1" smtClean="0"/>
              <a:t>tres</a:t>
            </a:r>
            <a:r>
              <a:rPr lang="en-US" dirty="0" smtClean="0"/>
              <a:t> </a:t>
            </a:r>
            <a:r>
              <a:rPr lang="en-US" dirty="0" err="1" smtClean="0"/>
              <a:t>informes</a:t>
            </a:r>
            <a:r>
              <a:rPr lang="en-US" dirty="0" smtClean="0"/>
              <a:t> de </a:t>
            </a:r>
            <a:r>
              <a:rPr lang="en-US" dirty="0" err="1" smtClean="0"/>
              <a:t>progreso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ese </a:t>
            </a:r>
            <a:r>
              <a:rPr lang="en-US" dirty="0" err="1" smtClean="0"/>
              <a:t>periodo</a:t>
            </a:r>
            <a:r>
              <a:rPr lang="en-US" dirty="0" smtClean="0"/>
              <a:t>. </a:t>
            </a:r>
            <a:r>
              <a:rPr lang="en-US" dirty="0" smtClean="0"/>
              <a:t>Durante el </a:t>
            </a:r>
            <a:r>
              <a:rPr lang="en-US" dirty="0" err="1" smtClean="0"/>
              <a:t>Consejo</a:t>
            </a:r>
            <a:r>
              <a:rPr lang="en-US" dirty="0" smtClean="0"/>
              <a:t> </a:t>
            </a:r>
            <a:r>
              <a:rPr lang="en-US" dirty="0" err="1" smtClean="0"/>
              <a:t>Directivo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paises</a:t>
            </a:r>
            <a:r>
              <a:rPr lang="en-US" dirty="0" smtClean="0"/>
              <a:t> </a:t>
            </a:r>
            <a:r>
              <a:rPr lang="en-US" dirty="0" err="1" smtClean="0"/>
              <a:t>solicitaron</a:t>
            </a:r>
            <a:r>
              <a:rPr lang="en-US" dirty="0" smtClean="0"/>
              <a:t> un </a:t>
            </a:r>
            <a:r>
              <a:rPr lang="en-US" dirty="0" err="1" smtClean="0"/>
              <a:t>nuevo</a:t>
            </a:r>
            <a:r>
              <a:rPr lang="en-US" dirty="0" smtClean="0"/>
              <a:t> plan </a:t>
            </a:r>
            <a:r>
              <a:rPr lang="en-US" dirty="0" err="1" smtClean="0"/>
              <a:t>ajustado</a:t>
            </a:r>
            <a:r>
              <a:rPr lang="en-US" dirty="0" smtClean="0"/>
              <a:t> a </a:t>
            </a:r>
            <a:r>
              <a:rPr lang="en-US" dirty="0" err="1" smtClean="0"/>
              <a:t>nuevos</a:t>
            </a:r>
            <a:r>
              <a:rPr lang="en-US" dirty="0" smtClean="0"/>
              <a:t> </a:t>
            </a:r>
            <a:r>
              <a:rPr lang="en-US" dirty="0" err="1" smtClean="0"/>
              <a:t>desafios</a:t>
            </a:r>
            <a:r>
              <a:rPr lang="en-US" dirty="0" smtClean="0"/>
              <a:t> y para </a:t>
            </a:r>
            <a:r>
              <a:rPr lang="en-US" dirty="0" err="1" smtClean="0"/>
              <a:t>mantener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logros</a:t>
            </a:r>
            <a:r>
              <a:rPr lang="en-US" dirty="0" smtClean="0"/>
              <a:t> del PEVS.</a:t>
            </a:r>
            <a:endParaRPr lang="en-US" dirty="0" smtClean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US" dirty="0" smtClean="0"/>
              <a:t>Este PEVS, tenia </a:t>
            </a:r>
            <a:r>
              <a:rPr lang="en-US" dirty="0" err="1" smtClean="0"/>
              <a:t>cuatro</a:t>
            </a:r>
            <a:r>
              <a:rPr lang="en-US" dirty="0" smtClean="0"/>
              <a:t> </a:t>
            </a:r>
            <a:r>
              <a:rPr lang="en-US" dirty="0" err="1" smtClean="0"/>
              <a:t>componentes</a:t>
            </a:r>
            <a:r>
              <a:rPr lang="en-US" dirty="0" smtClean="0"/>
              <a:t>:</a:t>
            </a:r>
          </a:p>
          <a:p>
            <a:pPr marL="800100" lvl="1" indent="-342900">
              <a:buClr>
                <a:srgbClr val="0070C0"/>
              </a:buClr>
              <a:buFont typeface="+mj-lt"/>
              <a:buAutoNum type="arabicPeriod"/>
            </a:pPr>
            <a:r>
              <a:rPr lang="en-US" dirty="0" err="1" smtClean="0"/>
              <a:t>Pais</a:t>
            </a:r>
            <a:endParaRPr lang="en-US" dirty="0" smtClean="0"/>
          </a:p>
          <a:p>
            <a:pPr marL="800100" lvl="1" indent="-342900">
              <a:buClr>
                <a:srgbClr val="0070C0"/>
              </a:buClr>
              <a:buFont typeface="+mj-lt"/>
              <a:buAutoNum type="arabicPeriod"/>
            </a:pPr>
            <a:r>
              <a:rPr lang="en-US" dirty="0" err="1" smtClean="0"/>
              <a:t>Interpais</a:t>
            </a:r>
            <a:r>
              <a:rPr lang="en-US" dirty="0" smtClean="0"/>
              <a:t> (que </a:t>
            </a:r>
            <a:r>
              <a:rPr lang="en-US" dirty="0" err="1" smtClean="0"/>
              <a:t>luego</a:t>
            </a:r>
            <a:r>
              <a:rPr lang="en-US" dirty="0" smtClean="0"/>
              <a:t> se </a:t>
            </a:r>
            <a:r>
              <a:rPr lang="en-US" dirty="0" err="1" smtClean="0"/>
              <a:t>formaria</a:t>
            </a:r>
            <a:r>
              <a:rPr lang="en-US" dirty="0" smtClean="0"/>
              <a:t> la RELACSIS)</a:t>
            </a:r>
          </a:p>
          <a:p>
            <a:pPr marL="800100" lvl="1" indent="-342900">
              <a:buClr>
                <a:srgbClr val="0070C0"/>
              </a:buClr>
              <a:buFont typeface="+mj-lt"/>
              <a:buAutoNum type="arabicPeriod"/>
            </a:pPr>
            <a:r>
              <a:rPr lang="en-US" dirty="0" err="1" smtClean="0"/>
              <a:t>Corporativo</a:t>
            </a:r>
            <a:endParaRPr lang="en-US" dirty="0" smtClean="0"/>
          </a:p>
          <a:p>
            <a:pPr marL="800100" lvl="1" indent="-342900">
              <a:buClr>
                <a:srgbClr val="0070C0"/>
              </a:buClr>
              <a:buFont typeface="+mj-lt"/>
              <a:buAutoNum type="arabicPeriod"/>
            </a:pPr>
            <a:r>
              <a:rPr lang="en-US" dirty="0" smtClean="0"/>
              <a:t>Global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US" dirty="0" err="1" smtClean="0"/>
              <a:t>Respondian</a:t>
            </a:r>
            <a:r>
              <a:rPr lang="en-US" dirty="0" smtClean="0"/>
              <a:t> </a:t>
            </a:r>
            <a:r>
              <a:rPr lang="en-US" dirty="0" err="1" smtClean="0"/>
              <a:t>fundamentalmente</a:t>
            </a:r>
            <a:r>
              <a:rPr lang="en-US" dirty="0" smtClean="0"/>
              <a:t> a:</a:t>
            </a:r>
          </a:p>
          <a:p>
            <a:pPr marL="742950" lvl="1" indent="-285750"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ODM</a:t>
            </a:r>
          </a:p>
          <a:p>
            <a:pPr marL="742950" lvl="1" indent="-285750"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Agenda de </a:t>
            </a:r>
            <a:r>
              <a:rPr lang="en-US" dirty="0" err="1" smtClean="0"/>
              <a:t>Salud</a:t>
            </a:r>
            <a:r>
              <a:rPr lang="en-US" dirty="0" smtClean="0"/>
              <a:t> de las Americas</a:t>
            </a:r>
          </a:p>
          <a:p>
            <a:pPr marL="742950" lvl="1" indent="-285750"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Plan </a:t>
            </a:r>
            <a:r>
              <a:rPr lang="en-US" dirty="0" err="1" smtClean="0"/>
              <a:t>Estrategico</a:t>
            </a:r>
            <a:r>
              <a:rPr lang="en-US" dirty="0" smtClean="0"/>
              <a:t> de la OPS</a:t>
            </a:r>
          </a:p>
          <a:p>
            <a:pPr marL="742950" lvl="1" indent="-285750"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en-US" dirty="0" err="1" smtClean="0"/>
              <a:t>Programa</a:t>
            </a:r>
            <a:r>
              <a:rPr lang="en-US" dirty="0" smtClean="0"/>
              <a:t> de la OMS</a:t>
            </a:r>
          </a:p>
          <a:p>
            <a:pPr marL="742950" lvl="1" indent="-285750"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en-US" dirty="0" err="1" smtClean="0"/>
              <a:t>Otras</a:t>
            </a:r>
            <a:endParaRPr lang="en-US" dirty="0" smtClean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029200"/>
            <a:ext cx="12192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6854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20997" y="-54473"/>
            <a:ext cx="9164997" cy="1027488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23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" y="76200"/>
            <a:ext cx="8936397" cy="76200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Algunos</a:t>
            </a:r>
            <a:r>
              <a:rPr lang="en-US" sz="2400" dirty="0" smtClean="0"/>
              <a:t> </a:t>
            </a:r>
            <a:r>
              <a:rPr lang="en-US" sz="2400" dirty="0" err="1" smtClean="0"/>
              <a:t>datos</a:t>
            </a:r>
            <a:r>
              <a:rPr lang="en-US" sz="2400" dirty="0" smtClean="0"/>
              <a:t> de la </a:t>
            </a:r>
            <a:r>
              <a:rPr lang="en-US" sz="2400" dirty="0" err="1" smtClean="0"/>
              <a:t>situacion</a:t>
            </a:r>
            <a:r>
              <a:rPr lang="en-US" sz="2400" dirty="0" smtClean="0"/>
              <a:t> de </a:t>
            </a:r>
            <a:r>
              <a:rPr lang="en-US" sz="2400" dirty="0" err="1" smtClean="0"/>
              <a:t>nacimientos</a:t>
            </a:r>
            <a:r>
              <a:rPr lang="en-US" sz="2400" dirty="0" smtClean="0"/>
              <a:t> y </a:t>
            </a:r>
            <a:r>
              <a:rPr lang="en-US" sz="2400" dirty="0" err="1" smtClean="0"/>
              <a:t>defunciones</a:t>
            </a:r>
            <a:endParaRPr lang="es-UY" sz="24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257800"/>
            <a:ext cx="1088065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-10499" y="6723268"/>
            <a:ext cx="9164997" cy="134732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85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33400" y="1143000"/>
            <a:ext cx="8001000" cy="4495800"/>
          </a:xfrm>
          <a:ln w="28575"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en-US" sz="2400" dirty="0" smtClean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US" sz="2400" dirty="0" smtClean="0"/>
              <a:t>2016 – Region de las Americas, se </a:t>
            </a:r>
            <a:r>
              <a:rPr lang="en-US" sz="2400" dirty="0" err="1" smtClean="0"/>
              <a:t>estimaron</a:t>
            </a:r>
            <a:r>
              <a:rPr lang="en-US" sz="2400" dirty="0" smtClean="0"/>
              <a:t> 15 </a:t>
            </a:r>
            <a:r>
              <a:rPr lang="en-US" sz="2400" dirty="0" err="1" smtClean="0"/>
              <a:t>millones</a:t>
            </a:r>
            <a:r>
              <a:rPr lang="en-US" sz="2400" dirty="0" smtClean="0"/>
              <a:t> de </a:t>
            </a:r>
            <a:r>
              <a:rPr lang="en-US" sz="2400" dirty="0" err="1" smtClean="0"/>
              <a:t>nacimientos</a:t>
            </a:r>
            <a:r>
              <a:rPr lang="en-US" sz="2400" dirty="0" smtClean="0"/>
              <a:t>; </a:t>
            </a:r>
            <a:r>
              <a:rPr lang="en-US" sz="2400" dirty="0" err="1" smtClean="0"/>
              <a:t>alrededor</a:t>
            </a:r>
            <a:r>
              <a:rPr lang="en-US" sz="2400" dirty="0" smtClean="0"/>
              <a:t> de 3,2 </a:t>
            </a:r>
            <a:r>
              <a:rPr lang="en-US" sz="2400" dirty="0" err="1" smtClean="0"/>
              <a:t>millones</a:t>
            </a:r>
            <a:r>
              <a:rPr lang="en-US" sz="2400" dirty="0" smtClean="0"/>
              <a:t> de </a:t>
            </a:r>
            <a:r>
              <a:rPr lang="en-US" sz="2400" dirty="0" err="1" smtClean="0"/>
              <a:t>los</a:t>
            </a:r>
            <a:r>
              <a:rPr lang="en-US" sz="2400" dirty="0" smtClean="0"/>
              <a:t> </a:t>
            </a:r>
            <a:r>
              <a:rPr lang="en-US" sz="2400" dirty="0" err="1" smtClean="0"/>
              <a:t>recien</a:t>
            </a:r>
            <a:r>
              <a:rPr lang="en-US" sz="2400" dirty="0" smtClean="0"/>
              <a:t> </a:t>
            </a:r>
            <a:r>
              <a:rPr lang="en-US" sz="2400" dirty="0" err="1" smtClean="0"/>
              <a:t>nacidos</a:t>
            </a:r>
            <a:r>
              <a:rPr lang="en-US" sz="2400" dirty="0" smtClean="0"/>
              <a:t> no </a:t>
            </a:r>
            <a:r>
              <a:rPr lang="en-US" sz="2400" dirty="0" err="1" smtClean="0"/>
              <a:t>fueron</a:t>
            </a:r>
            <a:r>
              <a:rPr lang="en-US" sz="2400" dirty="0" smtClean="0"/>
              <a:t> </a:t>
            </a:r>
            <a:r>
              <a:rPr lang="en-US" sz="2400" dirty="0" err="1" smtClean="0"/>
              <a:t>registrados</a:t>
            </a:r>
            <a:endParaRPr lang="en-US" sz="2400" dirty="0" smtClean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US" sz="2400" dirty="0" err="1" smtClean="0"/>
              <a:t>Mismo</a:t>
            </a:r>
            <a:r>
              <a:rPr lang="en-US" sz="2400" dirty="0" smtClean="0"/>
              <a:t> </a:t>
            </a:r>
            <a:r>
              <a:rPr lang="en-US" sz="2400" dirty="0" err="1" smtClean="0"/>
              <a:t>anho</a:t>
            </a:r>
            <a:r>
              <a:rPr lang="en-US" sz="2400" dirty="0" smtClean="0"/>
              <a:t> - </a:t>
            </a:r>
            <a:r>
              <a:rPr lang="en-US" sz="2400" dirty="0" err="1" smtClean="0"/>
              <a:t>Tambien</a:t>
            </a:r>
            <a:r>
              <a:rPr lang="en-US" sz="2400" dirty="0" smtClean="0"/>
              <a:t> se </a:t>
            </a:r>
            <a:r>
              <a:rPr lang="en-US" sz="2400" dirty="0" err="1" smtClean="0"/>
              <a:t>estimo</a:t>
            </a:r>
            <a:r>
              <a:rPr lang="en-US" sz="2400" dirty="0" smtClean="0"/>
              <a:t> </a:t>
            </a:r>
            <a:r>
              <a:rPr lang="en-US" sz="2400" dirty="0" smtClean="0"/>
              <a:t>que </a:t>
            </a:r>
            <a:r>
              <a:rPr lang="en-US" sz="2400" dirty="0" err="1" smtClean="0"/>
              <a:t>hubo</a:t>
            </a:r>
            <a:r>
              <a:rPr lang="en-US" sz="2400" dirty="0" smtClean="0"/>
              <a:t> </a:t>
            </a:r>
            <a:r>
              <a:rPr lang="en-US" sz="2400" dirty="0" err="1" smtClean="0"/>
              <a:t>cerca</a:t>
            </a:r>
            <a:r>
              <a:rPr lang="en-US" sz="2400" dirty="0" smtClean="0"/>
              <a:t> de 6,8 </a:t>
            </a:r>
            <a:r>
              <a:rPr lang="en-US" sz="2400" dirty="0" err="1" smtClean="0"/>
              <a:t>millones</a:t>
            </a:r>
            <a:r>
              <a:rPr lang="en-US" sz="2400" dirty="0" smtClean="0"/>
              <a:t> de </a:t>
            </a:r>
            <a:r>
              <a:rPr lang="en-US" sz="2400" dirty="0" err="1" smtClean="0"/>
              <a:t>defunciones</a:t>
            </a:r>
            <a:r>
              <a:rPr lang="en-US" sz="2400" dirty="0" smtClean="0"/>
              <a:t>, con un </a:t>
            </a:r>
            <a:r>
              <a:rPr lang="en-US" sz="2400" dirty="0" err="1" smtClean="0"/>
              <a:t>subregistro</a:t>
            </a:r>
            <a:r>
              <a:rPr lang="en-US" sz="2400" dirty="0" smtClean="0"/>
              <a:t> de 5,8%.</a:t>
            </a:r>
          </a:p>
          <a:p>
            <a:pPr marL="0" indent="0">
              <a:buClr>
                <a:srgbClr val="0070C0"/>
              </a:buClr>
              <a:buNone/>
            </a:pPr>
            <a:endParaRPr lang="en-US" sz="2400" dirty="0" smtClean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US" sz="2400" dirty="0" smtClean="0"/>
              <a:t>Con el plan anterior, 84% de </a:t>
            </a:r>
            <a:r>
              <a:rPr lang="en-US" sz="2400" dirty="0" err="1" smtClean="0"/>
              <a:t>los</a:t>
            </a:r>
            <a:r>
              <a:rPr lang="en-US" sz="2400" dirty="0" smtClean="0"/>
              <a:t> </a:t>
            </a:r>
            <a:r>
              <a:rPr lang="en-US" sz="2400" dirty="0" err="1" smtClean="0"/>
              <a:t>paises</a:t>
            </a:r>
            <a:r>
              <a:rPr lang="en-US" sz="2400" dirty="0" smtClean="0"/>
              <a:t> </a:t>
            </a:r>
            <a:r>
              <a:rPr lang="en-US" sz="2400" dirty="0" err="1" smtClean="0"/>
              <a:t>cumplieron</a:t>
            </a:r>
            <a:r>
              <a:rPr lang="en-US" sz="2400" dirty="0" smtClean="0"/>
              <a:t> con la meta </a:t>
            </a:r>
            <a:r>
              <a:rPr lang="en-US" sz="2400" dirty="0" err="1" smtClean="0"/>
              <a:t>establecida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el plan </a:t>
            </a:r>
            <a:r>
              <a:rPr lang="en-US" sz="2400" dirty="0" err="1" smtClean="0"/>
              <a:t>sobre</a:t>
            </a:r>
            <a:r>
              <a:rPr lang="en-US" sz="2400" dirty="0" smtClean="0"/>
              <a:t> </a:t>
            </a:r>
            <a:r>
              <a:rPr lang="en-US" sz="2400" dirty="0" err="1" smtClean="0"/>
              <a:t>cobertura</a:t>
            </a:r>
            <a:r>
              <a:rPr lang="en-US" sz="2400" dirty="0" smtClean="0"/>
              <a:t> del </a:t>
            </a:r>
            <a:r>
              <a:rPr lang="en-US" sz="2400" dirty="0" err="1" smtClean="0"/>
              <a:t>registro</a:t>
            </a:r>
            <a:r>
              <a:rPr lang="en-US" sz="2400" dirty="0" smtClean="0"/>
              <a:t> de </a:t>
            </a:r>
            <a:r>
              <a:rPr lang="en-US" sz="2400" dirty="0" err="1" smtClean="0"/>
              <a:t>nacimientos</a:t>
            </a:r>
            <a:r>
              <a:rPr lang="en-US" sz="2400" dirty="0" smtClean="0"/>
              <a:t>.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US" sz="2400" dirty="0" err="1" smtClean="0"/>
              <a:t>En</a:t>
            </a:r>
            <a:r>
              <a:rPr lang="en-US" sz="2400" dirty="0" smtClean="0"/>
              <a:t> el </a:t>
            </a:r>
            <a:r>
              <a:rPr lang="en-US" sz="2400" dirty="0" err="1" smtClean="0"/>
              <a:t>caso</a:t>
            </a:r>
            <a:r>
              <a:rPr lang="en-US" sz="2400" dirty="0" smtClean="0"/>
              <a:t> del </a:t>
            </a:r>
            <a:r>
              <a:rPr lang="en-US" sz="2400" dirty="0" err="1" smtClean="0"/>
              <a:t>registro</a:t>
            </a:r>
            <a:r>
              <a:rPr lang="en-US" sz="2400" dirty="0" smtClean="0"/>
              <a:t> del peso al </a:t>
            </a:r>
            <a:r>
              <a:rPr lang="en-US" sz="2400" dirty="0" err="1" smtClean="0"/>
              <a:t>nacer</a:t>
            </a:r>
            <a:r>
              <a:rPr lang="en-US" sz="2400" dirty="0" smtClean="0"/>
              <a:t>, solo 3 de 16 </a:t>
            </a:r>
            <a:r>
              <a:rPr lang="en-US" sz="2400" dirty="0" err="1" smtClean="0"/>
              <a:t>paises</a:t>
            </a:r>
            <a:r>
              <a:rPr lang="en-US" sz="2400" dirty="0" smtClean="0"/>
              <a:t> </a:t>
            </a:r>
            <a:r>
              <a:rPr lang="en-US" sz="2400" dirty="0" smtClean="0"/>
              <a:t>-de </a:t>
            </a:r>
            <a:r>
              <a:rPr lang="en-US" sz="2400" dirty="0" smtClean="0"/>
              <a:t>la </a:t>
            </a:r>
            <a:r>
              <a:rPr lang="en-US" sz="2400" dirty="0" err="1" smtClean="0"/>
              <a:t>linea</a:t>
            </a:r>
            <a:r>
              <a:rPr lang="en-US" sz="2400" dirty="0" smtClean="0"/>
              <a:t> de </a:t>
            </a:r>
            <a:r>
              <a:rPr lang="en-US" sz="2400" dirty="0" smtClean="0"/>
              <a:t>base- </a:t>
            </a:r>
            <a:r>
              <a:rPr lang="en-US" sz="2400" dirty="0" err="1" smtClean="0"/>
              <a:t>alcanzaron</a:t>
            </a:r>
            <a:r>
              <a:rPr lang="en-US" sz="2400" dirty="0" smtClean="0"/>
              <a:t> la meta del 100%.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US" sz="2400" dirty="0" err="1" smtClean="0"/>
              <a:t>Sobre</a:t>
            </a:r>
            <a:r>
              <a:rPr lang="en-US" sz="2400" dirty="0" smtClean="0"/>
              <a:t> las </a:t>
            </a:r>
            <a:r>
              <a:rPr lang="en-US" sz="2400" dirty="0" err="1" smtClean="0"/>
              <a:t>metas</a:t>
            </a:r>
            <a:r>
              <a:rPr lang="en-US" sz="2400" dirty="0" smtClean="0"/>
              <a:t> del </a:t>
            </a:r>
            <a:r>
              <a:rPr lang="en-US" sz="2400" dirty="0" err="1" smtClean="0"/>
              <a:t>registro</a:t>
            </a:r>
            <a:r>
              <a:rPr lang="en-US" sz="2400" dirty="0" smtClean="0"/>
              <a:t> de </a:t>
            </a:r>
            <a:r>
              <a:rPr lang="en-US" sz="2400" dirty="0" err="1" smtClean="0"/>
              <a:t>defunciones</a:t>
            </a:r>
            <a:r>
              <a:rPr lang="en-US" sz="2400" dirty="0" smtClean="0"/>
              <a:t>, 64% </a:t>
            </a:r>
            <a:r>
              <a:rPr lang="en-US" sz="2400" dirty="0" err="1" smtClean="0"/>
              <a:t>cumplieron</a:t>
            </a:r>
            <a:r>
              <a:rPr lang="en-US" sz="2400" dirty="0" smtClean="0"/>
              <a:t> las </a:t>
            </a:r>
            <a:r>
              <a:rPr lang="en-US" sz="2400" dirty="0" err="1" smtClean="0"/>
              <a:t>metas</a:t>
            </a:r>
            <a:r>
              <a:rPr lang="en-US" sz="2400" dirty="0" smtClean="0"/>
              <a:t> </a:t>
            </a:r>
            <a:r>
              <a:rPr lang="en-US" sz="2400" dirty="0" err="1" smtClean="0"/>
              <a:t>respectivas</a:t>
            </a:r>
            <a:r>
              <a:rPr lang="en-US" sz="2400" dirty="0" smtClean="0"/>
              <a:t> y 12 </a:t>
            </a:r>
            <a:r>
              <a:rPr lang="en-US" sz="2400" dirty="0" err="1" smtClean="0"/>
              <a:t>mejoraron</a:t>
            </a:r>
            <a:r>
              <a:rPr lang="en-US" sz="2400" dirty="0" smtClean="0"/>
              <a:t> mas </a:t>
            </a:r>
            <a:r>
              <a:rPr lang="en-US" sz="2400" dirty="0" err="1" smtClean="0"/>
              <a:t>alla</a:t>
            </a:r>
            <a:r>
              <a:rPr lang="en-US" sz="2400" dirty="0" smtClean="0"/>
              <a:t> de lo </a:t>
            </a:r>
            <a:r>
              <a:rPr lang="en-US" sz="2400" dirty="0" err="1" smtClean="0"/>
              <a:t>previsto</a:t>
            </a:r>
            <a:r>
              <a:rPr lang="en-US" sz="2400" dirty="0" smtClean="0"/>
              <a:t>.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en-US" sz="2400" dirty="0" smtClean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en-US" sz="2400" dirty="0" smtClean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370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32720" y="-52121"/>
            <a:ext cx="9164997" cy="990600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23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" y="-10973"/>
            <a:ext cx="8973312" cy="890321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Plan para el </a:t>
            </a:r>
            <a:r>
              <a:rPr lang="en-US" sz="2800" dirty="0" err="1" smtClean="0"/>
              <a:t>fortalecimiento</a:t>
            </a:r>
            <a:r>
              <a:rPr lang="en-US" sz="2800" dirty="0" smtClean="0"/>
              <a:t> de las </a:t>
            </a:r>
            <a:r>
              <a:rPr lang="en-US" sz="2800" dirty="0" err="1" smtClean="0"/>
              <a:t>Estadisticas</a:t>
            </a:r>
            <a:r>
              <a:rPr lang="en-US" sz="2800" dirty="0" smtClean="0"/>
              <a:t> </a:t>
            </a:r>
            <a:r>
              <a:rPr lang="en-US" sz="2800" dirty="0" err="1" smtClean="0"/>
              <a:t>Vitales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2017-2022</a:t>
            </a:r>
            <a:endParaRPr lang="es-UY" sz="2800" b="1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219201"/>
            <a:ext cx="7696200" cy="4436668"/>
          </a:xfrm>
          <a:ln w="28575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US" sz="2400" dirty="0" err="1" smtClean="0"/>
              <a:t>Mantiene</a:t>
            </a:r>
            <a:r>
              <a:rPr lang="en-US" sz="2400" dirty="0" smtClean="0"/>
              <a:t> </a:t>
            </a:r>
            <a:r>
              <a:rPr lang="en-US" sz="2400" dirty="0" err="1" smtClean="0"/>
              <a:t>los</a:t>
            </a:r>
            <a:r>
              <a:rPr lang="en-US" sz="2400" dirty="0" smtClean="0"/>
              <a:t> </a:t>
            </a:r>
            <a:r>
              <a:rPr lang="en-US" sz="2400" dirty="0" err="1" smtClean="0"/>
              <a:t>cuatro</a:t>
            </a:r>
            <a:r>
              <a:rPr lang="en-US" sz="2400" dirty="0" smtClean="0"/>
              <a:t> </a:t>
            </a:r>
            <a:r>
              <a:rPr lang="en-US" sz="2400" dirty="0" err="1" smtClean="0"/>
              <a:t>componentes</a:t>
            </a:r>
            <a:r>
              <a:rPr lang="en-US" sz="2400" dirty="0" smtClean="0"/>
              <a:t> del plan </a:t>
            </a:r>
            <a:r>
              <a:rPr lang="en-US" sz="2400" dirty="0" smtClean="0"/>
              <a:t>anterior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US" sz="2400" dirty="0" err="1" smtClean="0"/>
              <a:t>Ajusta</a:t>
            </a:r>
            <a:r>
              <a:rPr lang="en-US" sz="2400" dirty="0" smtClean="0"/>
              <a:t> las </a:t>
            </a:r>
            <a:r>
              <a:rPr lang="en-US" sz="2400" dirty="0" err="1" smtClean="0"/>
              <a:t>metas</a:t>
            </a:r>
            <a:r>
              <a:rPr lang="en-US" sz="2400" dirty="0" smtClean="0"/>
              <a:t> para </a:t>
            </a:r>
            <a:r>
              <a:rPr lang="en-US" sz="2400" dirty="0" err="1" smtClean="0"/>
              <a:t>mantener</a:t>
            </a:r>
            <a:r>
              <a:rPr lang="en-US" sz="2400" dirty="0" smtClean="0"/>
              <a:t> </a:t>
            </a:r>
            <a:r>
              <a:rPr lang="en-US" sz="2400" dirty="0" err="1" smtClean="0"/>
              <a:t>los</a:t>
            </a:r>
            <a:r>
              <a:rPr lang="en-US" sz="2400" dirty="0" smtClean="0"/>
              <a:t> </a:t>
            </a:r>
            <a:r>
              <a:rPr lang="en-US" sz="2400" dirty="0" err="1" smtClean="0"/>
              <a:t>logros</a:t>
            </a:r>
            <a:r>
              <a:rPr lang="en-US" sz="2400" dirty="0" smtClean="0"/>
              <a:t> </a:t>
            </a:r>
            <a:r>
              <a:rPr lang="en-US" sz="2400" dirty="0" err="1" smtClean="0"/>
              <a:t>alcanzados</a:t>
            </a:r>
            <a:endParaRPr lang="en-US" sz="2400" dirty="0" smtClean="0"/>
          </a:p>
          <a:p>
            <a:pPr marL="0" indent="0">
              <a:buClr>
                <a:srgbClr val="0070C0"/>
              </a:buClr>
              <a:buNone/>
            </a:pPr>
            <a:endParaRPr lang="en-US" sz="2400" dirty="0" smtClean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US" sz="2400" dirty="0" smtClean="0"/>
              <a:t>Se </a:t>
            </a:r>
            <a:r>
              <a:rPr lang="en-US" sz="2400" dirty="0" err="1" smtClean="0"/>
              <a:t>enfoca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responder a: </a:t>
            </a:r>
          </a:p>
          <a:p>
            <a:r>
              <a:rPr lang="en-US" sz="2400" dirty="0" smtClean="0"/>
              <a:t>Los ODS </a:t>
            </a:r>
            <a:r>
              <a:rPr lang="en-US" sz="2400" dirty="0" err="1" smtClean="0"/>
              <a:t>vinculados</a:t>
            </a:r>
            <a:r>
              <a:rPr lang="en-US" sz="2400" dirty="0" smtClean="0"/>
              <a:t> a </a:t>
            </a:r>
            <a:r>
              <a:rPr lang="en-US" sz="2400" dirty="0" err="1" smtClean="0"/>
              <a:t>salud</a:t>
            </a:r>
            <a:r>
              <a:rPr lang="en-US" sz="2400" dirty="0" smtClean="0"/>
              <a:t>; </a:t>
            </a:r>
          </a:p>
          <a:p>
            <a:r>
              <a:rPr lang="en-US" sz="2400" dirty="0" err="1" smtClean="0"/>
              <a:t>Estrategia</a:t>
            </a:r>
            <a:r>
              <a:rPr lang="en-US" sz="2400" dirty="0" smtClean="0"/>
              <a:t> </a:t>
            </a:r>
            <a:r>
              <a:rPr lang="en-US" sz="2400" dirty="0" err="1" smtClean="0"/>
              <a:t>mundial</a:t>
            </a:r>
            <a:r>
              <a:rPr lang="en-US" sz="2400" dirty="0" smtClean="0"/>
              <a:t> para la </a:t>
            </a:r>
            <a:r>
              <a:rPr lang="en-US" sz="2400" dirty="0" err="1" smtClean="0"/>
              <a:t>salud</a:t>
            </a:r>
            <a:r>
              <a:rPr lang="en-US" sz="2400" dirty="0" smtClean="0"/>
              <a:t> de la </a:t>
            </a:r>
            <a:r>
              <a:rPr lang="en-US" sz="2400" dirty="0" err="1" smtClean="0"/>
              <a:t>mujer</a:t>
            </a:r>
            <a:r>
              <a:rPr lang="en-US" sz="2400" dirty="0" smtClean="0"/>
              <a:t>, el </a:t>
            </a:r>
            <a:r>
              <a:rPr lang="en-US" sz="2400" dirty="0" err="1" smtClean="0"/>
              <a:t>ninho</a:t>
            </a:r>
            <a:r>
              <a:rPr lang="en-US" sz="2400" dirty="0" smtClean="0"/>
              <a:t> y el </a:t>
            </a:r>
            <a:r>
              <a:rPr lang="en-US" sz="2400" dirty="0" err="1" smtClean="0"/>
              <a:t>adolescente</a:t>
            </a:r>
            <a:r>
              <a:rPr lang="en-US" sz="2400" dirty="0" smtClean="0"/>
              <a:t>; </a:t>
            </a:r>
            <a:endParaRPr lang="en-US" sz="2400" dirty="0" smtClean="0"/>
          </a:p>
          <a:p>
            <a:r>
              <a:rPr lang="en-US" sz="2400" dirty="0" err="1" smtClean="0"/>
              <a:t>Consenso</a:t>
            </a:r>
            <a:r>
              <a:rPr lang="en-US" sz="2400" dirty="0" smtClean="0"/>
              <a:t> </a:t>
            </a:r>
            <a:r>
              <a:rPr lang="en-US" sz="2400" dirty="0" smtClean="0"/>
              <a:t>de Montevideo </a:t>
            </a:r>
            <a:r>
              <a:rPr lang="en-US" sz="2400" dirty="0" err="1" smtClean="0"/>
              <a:t>sobre</a:t>
            </a:r>
            <a:r>
              <a:rPr lang="en-US" sz="2400" dirty="0" smtClean="0"/>
              <a:t> </a:t>
            </a:r>
            <a:r>
              <a:rPr lang="en-US" sz="2400" dirty="0" err="1" smtClean="0"/>
              <a:t>poblacion</a:t>
            </a:r>
            <a:r>
              <a:rPr lang="en-US" sz="2400" dirty="0" smtClean="0"/>
              <a:t> y </a:t>
            </a:r>
            <a:r>
              <a:rPr lang="en-US" sz="2400" dirty="0" err="1" smtClean="0"/>
              <a:t>desarrollo</a:t>
            </a:r>
            <a:r>
              <a:rPr lang="en-US" sz="2400" dirty="0" smtClean="0"/>
              <a:t>; </a:t>
            </a:r>
          </a:p>
          <a:p>
            <a:r>
              <a:rPr lang="en-US" sz="2400" dirty="0" smtClean="0"/>
              <a:t>La </a:t>
            </a:r>
            <a:r>
              <a:rPr lang="en-US" sz="2400" dirty="0" err="1" smtClean="0"/>
              <a:t>nueva</a:t>
            </a:r>
            <a:r>
              <a:rPr lang="en-US" sz="2400" dirty="0" smtClean="0"/>
              <a:t> agenda de </a:t>
            </a:r>
            <a:r>
              <a:rPr lang="en-US" sz="2400" dirty="0" err="1" smtClean="0"/>
              <a:t>Salud</a:t>
            </a:r>
            <a:r>
              <a:rPr lang="en-US" sz="2400" dirty="0" smtClean="0"/>
              <a:t> </a:t>
            </a:r>
            <a:r>
              <a:rPr lang="en-US" sz="2400" dirty="0" err="1" smtClean="0"/>
              <a:t>Sostenible</a:t>
            </a:r>
            <a:r>
              <a:rPr lang="en-US" sz="2400" dirty="0" smtClean="0"/>
              <a:t> para las Americas 21-018-2030;</a:t>
            </a:r>
          </a:p>
          <a:p>
            <a:r>
              <a:rPr lang="en-US" sz="2400" dirty="0" err="1" smtClean="0"/>
              <a:t>Otros</a:t>
            </a:r>
            <a:r>
              <a:rPr lang="en-US" sz="2400" dirty="0" smtClean="0"/>
              <a:t> </a:t>
            </a:r>
            <a:r>
              <a:rPr lang="en-US" sz="2400" dirty="0" err="1" smtClean="0"/>
              <a:t>compromisos</a:t>
            </a:r>
            <a:r>
              <a:rPr lang="en-US" sz="2400" dirty="0" smtClean="0"/>
              <a:t> </a:t>
            </a:r>
            <a:r>
              <a:rPr lang="en-US" sz="2400" dirty="0" err="1" smtClean="0"/>
              <a:t>internacionales</a:t>
            </a:r>
            <a:r>
              <a:rPr lang="en-US" sz="2400" dirty="0" smtClean="0"/>
              <a:t>.</a:t>
            </a:r>
            <a:endParaRPr lang="es-UY" sz="2400" dirty="0"/>
          </a:p>
          <a:p>
            <a:endParaRPr lang="es-UY" sz="1600" i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715000"/>
            <a:ext cx="12192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-10499" y="6723268"/>
            <a:ext cx="9164997" cy="134732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85"/>
          </a:p>
        </p:txBody>
      </p:sp>
    </p:spTree>
    <p:extLst>
      <p:ext uri="{BB962C8B-B14F-4D97-AF65-F5344CB8AC3E}">
        <p14:creationId xmlns:p14="http://schemas.microsoft.com/office/powerpoint/2010/main" val="2730168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219200"/>
            <a:ext cx="7620000" cy="3810000"/>
          </a:xfrm>
          <a:ln w="28575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endParaRPr lang="es-ES" sz="2000" dirty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s-UY" sz="2200" dirty="0" smtClean="0"/>
              <a:t>Contribuir al fortalecimiento de los subsistemas nacionales de estadísticas vitales dentro del marco de los SIS mediante la universalización del registro de los nacimientos y las defunciones.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endParaRPr lang="es-UY" sz="2200" dirty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s-UY" sz="2200" dirty="0" smtClean="0"/>
              <a:t>Este nuevo Plan de </a:t>
            </a:r>
            <a:r>
              <a:rPr lang="es-UY" sz="2200" dirty="0" err="1" smtClean="0"/>
              <a:t>Accion</a:t>
            </a:r>
            <a:r>
              <a:rPr lang="es-UY" sz="2200" dirty="0" smtClean="0"/>
              <a:t>, se ha construido sobre los logros del </a:t>
            </a:r>
            <a:r>
              <a:rPr lang="es-UY" sz="2200" i="1" dirty="0" smtClean="0">
                <a:solidFill>
                  <a:srgbClr val="C00000"/>
                </a:solidFill>
              </a:rPr>
              <a:t>Plan de </a:t>
            </a:r>
            <a:r>
              <a:rPr lang="es-UY" sz="2200" i="1" dirty="0" err="1" smtClean="0">
                <a:solidFill>
                  <a:srgbClr val="C00000"/>
                </a:solidFill>
              </a:rPr>
              <a:t>Accion</a:t>
            </a:r>
            <a:r>
              <a:rPr lang="es-UY" sz="2200" i="1" dirty="0" smtClean="0">
                <a:solidFill>
                  <a:srgbClr val="C00000"/>
                </a:solidFill>
              </a:rPr>
              <a:t> Regional para el fortalecimiento de las estadísticas vitales y de salud 2008-2013.</a:t>
            </a:r>
            <a:endParaRPr lang="es-UY" sz="2200" i="1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857875"/>
            <a:ext cx="12192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-20997" y="6697807"/>
            <a:ext cx="9164997" cy="134732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85"/>
          </a:p>
        </p:txBody>
      </p:sp>
      <p:sp>
        <p:nvSpPr>
          <p:cNvPr id="8" name="Rectangle 7"/>
          <p:cNvSpPr/>
          <p:nvPr/>
        </p:nvSpPr>
        <p:spPr>
          <a:xfrm>
            <a:off x="-28084" y="11723"/>
            <a:ext cx="9164997" cy="696707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23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57199" y="76200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Proposito</a:t>
            </a:r>
            <a:r>
              <a:rPr lang="en-US" sz="2800" b="1" dirty="0" smtClean="0"/>
              <a:t> del Plan de </a:t>
            </a:r>
            <a:r>
              <a:rPr lang="en-US" sz="2800" b="1" dirty="0" err="1" smtClean="0"/>
              <a:t>Accion</a:t>
            </a:r>
            <a:endParaRPr lang="es-UY" sz="2800" b="1" dirty="0"/>
          </a:p>
        </p:txBody>
      </p:sp>
    </p:spTree>
    <p:extLst>
      <p:ext uri="{BB962C8B-B14F-4D97-AF65-F5344CB8AC3E}">
        <p14:creationId xmlns:p14="http://schemas.microsoft.com/office/powerpoint/2010/main" val="2899711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0499" y="-23446"/>
            <a:ext cx="9164997" cy="696707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23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676400"/>
            <a:ext cx="4953000" cy="3657600"/>
          </a:xfrm>
          <a:ln w="28575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/>
              <a:t>Fortalecimiento</a:t>
            </a:r>
            <a:r>
              <a:rPr lang="en-US" sz="2000" dirty="0" smtClean="0"/>
              <a:t> de </a:t>
            </a:r>
            <a:r>
              <a:rPr lang="en-US" sz="2000" dirty="0" err="1" smtClean="0"/>
              <a:t>los</a:t>
            </a:r>
            <a:r>
              <a:rPr lang="en-US" sz="2000" dirty="0" smtClean="0"/>
              <a:t> </a:t>
            </a:r>
            <a:r>
              <a:rPr lang="en-US" sz="2000" dirty="0" err="1" smtClean="0"/>
              <a:t>sistemas</a:t>
            </a:r>
            <a:r>
              <a:rPr lang="en-US" sz="2000" dirty="0" smtClean="0"/>
              <a:t> para EV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/>
              <a:t>Modernizacion</a:t>
            </a:r>
            <a:r>
              <a:rPr lang="en-US" sz="2000" dirty="0" smtClean="0"/>
              <a:t> de </a:t>
            </a:r>
            <a:r>
              <a:rPr lang="en-US" sz="2000" dirty="0" err="1" smtClean="0"/>
              <a:t>los</a:t>
            </a:r>
            <a:r>
              <a:rPr lang="en-US" sz="2000" dirty="0" smtClean="0"/>
              <a:t> </a:t>
            </a:r>
            <a:r>
              <a:rPr lang="en-US" sz="2000" dirty="0" err="1" smtClean="0"/>
              <a:t>procesos</a:t>
            </a:r>
            <a:r>
              <a:rPr lang="en-US" sz="2000" dirty="0" smtClean="0"/>
              <a:t> de las EV con </a:t>
            </a:r>
            <a:r>
              <a:rPr lang="en-US" sz="2000" dirty="0" err="1" smtClean="0"/>
              <a:t>apoyo</a:t>
            </a:r>
            <a:r>
              <a:rPr lang="en-US" sz="2000" dirty="0" smtClean="0"/>
              <a:t> de las TIC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/>
              <a:t>Fortalecimiento</a:t>
            </a:r>
            <a:r>
              <a:rPr lang="en-US" sz="2000" dirty="0" smtClean="0"/>
              <a:t> de la </a:t>
            </a:r>
            <a:r>
              <a:rPr lang="en-US" sz="2000" dirty="0" err="1" smtClean="0"/>
              <a:t>capacidad</a:t>
            </a:r>
            <a:r>
              <a:rPr lang="en-US" sz="2000" dirty="0" smtClean="0"/>
              <a:t> de </a:t>
            </a:r>
            <a:r>
              <a:rPr lang="en-US" sz="2000" dirty="0" err="1" smtClean="0"/>
              <a:t>gestion</a:t>
            </a:r>
            <a:r>
              <a:rPr lang="en-US" sz="2000" dirty="0" smtClean="0"/>
              <a:t> y 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de </a:t>
            </a:r>
            <a:r>
              <a:rPr lang="en-US" sz="2000" dirty="0" err="1" smtClean="0"/>
              <a:t>los</a:t>
            </a:r>
            <a:r>
              <a:rPr lang="en-US" sz="2000" dirty="0" smtClean="0"/>
              <a:t> </a:t>
            </a:r>
            <a:r>
              <a:rPr lang="en-US" sz="2000" dirty="0" err="1" smtClean="0"/>
              <a:t>datos</a:t>
            </a:r>
            <a:r>
              <a:rPr lang="en-US" sz="2000" dirty="0" smtClean="0"/>
              <a:t> de las EV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/>
              <a:t>Fortalecimiento</a:t>
            </a:r>
            <a:r>
              <a:rPr lang="en-US" sz="2000" dirty="0" smtClean="0"/>
              <a:t> e </a:t>
            </a:r>
            <a:r>
              <a:rPr lang="en-US" sz="2000" dirty="0" err="1" smtClean="0"/>
              <a:t>intercambio</a:t>
            </a:r>
            <a:r>
              <a:rPr lang="en-US" sz="2000" dirty="0" smtClean="0"/>
              <a:t> de </a:t>
            </a:r>
            <a:r>
              <a:rPr lang="en-US" sz="2000" dirty="0" err="1" smtClean="0"/>
              <a:t>buenas</a:t>
            </a:r>
            <a:r>
              <a:rPr lang="en-US" sz="2000" dirty="0" smtClean="0"/>
              <a:t> </a:t>
            </a:r>
            <a:r>
              <a:rPr lang="en-US" sz="2000" dirty="0" err="1" smtClean="0"/>
              <a:t>practicas</a:t>
            </a:r>
            <a:r>
              <a:rPr lang="en-US" sz="2000" dirty="0" smtClean="0"/>
              <a:t> </a:t>
            </a:r>
            <a:r>
              <a:rPr lang="en-US" sz="2000" dirty="0" err="1" smtClean="0"/>
              <a:t>relacionadas</a:t>
            </a:r>
            <a:r>
              <a:rPr lang="en-US" sz="2000" dirty="0" smtClean="0"/>
              <a:t> con las EV</a:t>
            </a:r>
          </a:p>
          <a:p>
            <a:pPr>
              <a:buFont typeface="Wingdings" panose="05000000000000000000" pitchFamily="2" charset="2"/>
              <a:buChar char="q"/>
            </a:pPr>
            <a:endParaRPr lang="es-UY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715000"/>
            <a:ext cx="12192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5445154" y="2662583"/>
            <a:ext cx="3276600" cy="2362200"/>
          </a:xfrm>
          <a:prstGeom prst="rect">
            <a:avLst/>
          </a:prstGeom>
          <a:solidFill>
            <a:srgbClr val="00B0F0"/>
          </a:solidFill>
          <a:effectLst>
            <a:outerShdw blurRad="190500" algn="ctr" rotWithShape="0">
              <a:srgbClr val="000000">
                <a:alpha val="70000"/>
              </a:srgbClr>
            </a:outerShdw>
          </a:effectLst>
        </p:spPr>
        <p:txBody>
          <a:bodyPr wrap="square" anchor="t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Nivel</a:t>
            </a:r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pais</a:t>
            </a:r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(</a:t>
            </a:r>
            <a:r>
              <a:rPr lang="en-US" sz="2000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incluye</a:t>
            </a:r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lo </a:t>
            </a:r>
            <a:r>
              <a:rPr lang="en-US" sz="2000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subnacional</a:t>
            </a:r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Nivel</a:t>
            </a:r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interpais</a:t>
            </a:r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(RELACSIS)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Institucional</a:t>
            </a:r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(</a:t>
            </a:r>
            <a:r>
              <a:rPr lang="en-US" sz="2000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fortalecer</a:t>
            </a:r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la OPS </a:t>
            </a:r>
            <a:r>
              <a:rPr lang="en-US" sz="2000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internamente</a:t>
            </a:r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Interinstucional</a:t>
            </a:r>
            <a:endParaRPr lang="en-US" sz="20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Marco  coop Sur-Sur</a:t>
            </a:r>
            <a:endParaRPr lang="es-ES" sz="20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582" y="6714434"/>
            <a:ext cx="9164997" cy="134732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85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199" y="-246593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Plan de </a:t>
            </a:r>
            <a:r>
              <a:rPr lang="en-US" sz="3200" dirty="0" err="1" smtClean="0"/>
              <a:t>Accion</a:t>
            </a:r>
            <a:r>
              <a:rPr lang="en-US" sz="3200" dirty="0" smtClean="0"/>
              <a:t> 2017-2022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5445154" y="1912963"/>
            <a:ext cx="3229922" cy="369332"/>
          </a:xfrm>
          <a:prstGeom prst="rect">
            <a:avLst/>
          </a:prstGeom>
          <a:solidFill>
            <a:srgbClr val="00B0F0"/>
          </a:solidFill>
          <a:effectLst/>
        </p:spPr>
        <p:txBody>
          <a:bodyPr wrap="square" anchor="ctr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Las cuatro LE se </a:t>
            </a:r>
            <a:r>
              <a:rPr lang="es-ES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operacionalizan</a:t>
            </a:r>
            <a:endParaRPr lang="es-ES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4400" y="896407"/>
            <a:ext cx="3229922" cy="369332"/>
          </a:xfrm>
          <a:prstGeom prst="rect">
            <a:avLst/>
          </a:prstGeom>
          <a:solidFill>
            <a:srgbClr val="00B0F0"/>
          </a:solidFill>
          <a:effectLst/>
        </p:spPr>
        <p:txBody>
          <a:bodyPr wrap="square" anchor="ctr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LINEAS ESTRATEGICAS (LE):</a:t>
            </a:r>
            <a:endParaRPr lang="es-ES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229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28084" y="11723"/>
            <a:ext cx="9164997" cy="696707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23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199" y="76200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Lineas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Estrategicas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Objetivos</a:t>
            </a:r>
            <a:r>
              <a:rPr lang="en-US" sz="2800" b="1" dirty="0" smtClean="0"/>
              <a:t> y No. de </a:t>
            </a:r>
            <a:r>
              <a:rPr lang="en-US" sz="2800" b="1" dirty="0" err="1" smtClean="0"/>
              <a:t>Indicadores</a:t>
            </a:r>
            <a:endParaRPr lang="es-UY" sz="2800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1935" y="1066800"/>
            <a:ext cx="7977265" cy="4943214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850082"/>
            <a:ext cx="12192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-10499" y="6781800"/>
            <a:ext cx="9164997" cy="134732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85"/>
          </a:p>
        </p:txBody>
      </p:sp>
    </p:spTree>
    <p:extLst>
      <p:ext uri="{BB962C8B-B14F-4D97-AF65-F5344CB8AC3E}">
        <p14:creationId xmlns:p14="http://schemas.microsoft.com/office/powerpoint/2010/main" val="1121601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28084" y="11723"/>
            <a:ext cx="9164997" cy="696707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23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199" y="762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800" b="1" dirty="0" err="1" smtClean="0"/>
              <a:t>Lineas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Estrategicas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Algunos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Indicadores</a:t>
            </a:r>
            <a:r>
              <a:rPr lang="en-US" sz="2800" b="1" dirty="0" smtClean="0"/>
              <a:t> y Linea de Base</a:t>
            </a:r>
            <a:endParaRPr lang="es-UY" sz="28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268482"/>
            <a:ext cx="12192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-10499" y="6781800"/>
            <a:ext cx="9164997" cy="134732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85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010" y="1045500"/>
            <a:ext cx="8827390" cy="405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82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2227</TotalTime>
  <Words>1057</Words>
  <Application>Microsoft Office PowerPoint</Application>
  <PresentationFormat>On-screen Show (4:3)</PresentationFormat>
  <Paragraphs>121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 Unicode MS</vt:lpstr>
      <vt:lpstr>ＭＳ Ｐゴシック</vt:lpstr>
      <vt:lpstr>ＭＳ Ｐゴシック</vt:lpstr>
      <vt:lpstr>Arial</vt:lpstr>
      <vt:lpstr>Arial Narrow</vt:lpstr>
      <vt:lpstr>Calibri</vt:lpstr>
      <vt:lpstr>Gill Sans MT</vt:lpstr>
      <vt:lpstr>Times New Roman</vt:lpstr>
      <vt:lpstr>Verdana</vt:lpstr>
      <vt:lpstr>Wingdings</vt:lpstr>
      <vt:lpstr>Tema de Office</vt:lpstr>
      <vt:lpstr>PowerPoint Presentation</vt:lpstr>
      <vt:lpstr>PowerPoint Presentation</vt:lpstr>
      <vt:lpstr>PowerPoint Presentation</vt:lpstr>
      <vt:lpstr>Algunos datos de la situacion de nacimientos y defunciones</vt:lpstr>
      <vt:lpstr>Plan para el fortalecimiento de las Estadisticas Vitales 2017-2022</vt:lpstr>
      <vt:lpstr>Proposito del Plan de Accion</vt:lpstr>
      <vt:lpstr>Plan de Accion 2017-2022</vt:lpstr>
      <vt:lpstr>Lineas Estrategicas, Objetivos y No. de Indicadores</vt:lpstr>
      <vt:lpstr>Lineas Estrategicas, Algunos Indicadores y Linea de Base</vt:lpstr>
      <vt:lpstr>Ficha tecnica de indicadores del nuevo PEV</vt:lpstr>
      <vt:lpstr>Ficha tecnica de indicadores del nuevo PEV</vt:lpstr>
      <vt:lpstr>Principales desafios</vt:lpstr>
      <vt:lpstr>Proximos pasos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“Actualidad de la cooperación técnica en enfermedad de Chagas”</dc:title>
  <dc:creator>PAHO;Patricia L Ruiz</dc:creator>
  <cp:lastModifiedBy>PAHO</cp:lastModifiedBy>
  <cp:revision>150</cp:revision>
  <dcterms:created xsi:type="dcterms:W3CDTF">2017-08-17T19:06:57Z</dcterms:created>
  <dcterms:modified xsi:type="dcterms:W3CDTF">2017-10-31T13:44:31Z</dcterms:modified>
</cp:coreProperties>
</file>